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3" r:id="rId2"/>
  </p:sldMasterIdLst>
  <p:notesMasterIdLst>
    <p:notesMasterId r:id="rId29"/>
  </p:notesMasterIdLst>
  <p:sldIdLst>
    <p:sldId id="290" r:id="rId3"/>
    <p:sldId id="1183" r:id="rId4"/>
    <p:sldId id="1201" r:id="rId5"/>
    <p:sldId id="1184" r:id="rId6"/>
    <p:sldId id="1207" r:id="rId7"/>
    <p:sldId id="1222" r:id="rId8"/>
    <p:sldId id="1223" r:id="rId9"/>
    <p:sldId id="1210" r:id="rId10"/>
    <p:sldId id="1211" r:id="rId11"/>
    <p:sldId id="260" r:id="rId12"/>
    <p:sldId id="1227" r:id="rId13"/>
    <p:sldId id="1216" r:id="rId14"/>
    <p:sldId id="281" r:id="rId15"/>
    <p:sldId id="1218" r:id="rId16"/>
    <p:sldId id="283" r:id="rId17"/>
    <p:sldId id="1219" r:id="rId18"/>
    <p:sldId id="1187" r:id="rId19"/>
    <p:sldId id="1213" r:id="rId20"/>
    <p:sldId id="1214" r:id="rId21"/>
    <p:sldId id="1221" r:id="rId22"/>
    <p:sldId id="1202" r:id="rId23"/>
    <p:sldId id="1203" r:id="rId24"/>
    <p:sldId id="1200" r:id="rId25"/>
    <p:sldId id="1225" r:id="rId26"/>
    <p:sldId id="1224" r:id="rId27"/>
    <p:sldId id="1226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Impact" panose="020B0806030902050204" pitchFamily="34" charset="0"/>
      <p:regular r:id="rId40"/>
    </p:embeddedFont>
    <p:embeddedFont>
      <p:font typeface="Nixie One" panose="02000503080000020004" pitchFamily="2" charset="0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Roboto Slab" pitchFamily="2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002"/>
    <a:srgbClr val="C8102E"/>
    <a:srgbClr val="BBBBB1"/>
    <a:srgbClr val="BCBCB2"/>
    <a:srgbClr val="CC9900"/>
    <a:srgbClr val="3B8D61"/>
    <a:srgbClr val="D24754"/>
    <a:srgbClr val="7E0002"/>
    <a:srgbClr val="88212B"/>
    <a:srgbClr val="C57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7FF9A7-3775-4AC7-A8DF-E7373628C855}">
  <a:tblStyle styleId="{B57FF9A7-3775-4AC7-A8DF-E7373628C8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68196"/>
  </p:normalViewPr>
  <p:slideViewPr>
    <p:cSldViewPr snapToGrid="0">
      <p:cViewPr varScale="1">
        <p:scale>
          <a:sx n="96" d="100"/>
          <a:sy n="96" d="100"/>
        </p:scale>
        <p:origin x="117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391158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2550" y="742950"/>
            <a:ext cx="6604000" cy="3714750"/>
          </a:xfrm>
          <a:ln/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lang="pt-BR" sz="1100" dirty="0">
                <a:effectLst/>
                <a:latin typeface="ArialMT"/>
              </a:rPr>
              <a:t>The </a:t>
            </a:r>
            <a:r>
              <a:rPr lang="pt-BR" sz="1100" dirty="0" err="1">
                <a:effectLst/>
                <a:latin typeface="ArialMT"/>
              </a:rPr>
              <a:t>multi-scale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spatial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characteristics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of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the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urban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boundary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and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canopy</a:t>
            </a:r>
            <a:r>
              <a:rPr lang="pt-BR" sz="1100" dirty="0">
                <a:effectLst/>
                <a:latin typeface="ArialMT"/>
              </a:rPr>
              <a:t> </a:t>
            </a:r>
            <a:r>
              <a:rPr lang="pt-BR" sz="1100" dirty="0" err="1">
                <a:effectLst/>
                <a:latin typeface="ArialMT"/>
              </a:rPr>
              <a:t>layers</a:t>
            </a:r>
            <a:r>
              <a:rPr lang="pt-BR" sz="1100" dirty="0">
                <a:effectLst/>
                <a:latin typeface="ArialM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Building </a:t>
            </a:r>
            <a:r>
              <a:rPr lang="pt-BR" b="0" i="0" dirty="0" err="1">
                <a:solidFill>
                  <a:srgbClr val="1F1F1F"/>
                </a:solidFill>
                <a:effectLst/>
                <a:latin typeface="ElsevierGulliver"/>
              </a:rPr>
              <a:t>Effect</a:t>
            </a: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pt-BR" b="0" i="0" dirty="0" err="1">
                <a:solidFill>
                  <a:srgbClr val="1F1F1F"/>
                </a:solidFill>
                <a:effectLst/>
                <a:latin typeface="ElsevierGulliver"/>
              </a:rPr>
              <a:t>Parameterization</a:t>
            </a: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 (BEP) </a:t>
            </a:r>
            <a:endParaRPr lang="pt-BR" dirty="0"/>
          </a:p>
          <a:p>
            <a:r>
              <a:rPr lang="pt-BR" b="0" i="0" dirty="0" err="1">
                <a:solidFill>
                  <a:srgbClr val="1F1F1F"/>
                </a:solidFill>
                <a:effectLst/>
                <a:latin typeface="ElsevierGulliver"/>
              </a:rPr>
              <a:t>building</a:t>
            </a: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 Energy Model</a:t>
            </a:r>
            <a:endParaRPr lang="pt-BR" altLang="pt-BR" dirty="0"/>
          </a:p>
        </p:txBody>
      </p:sp>
      <p:sp>
        <p:nvSpPr>
          <p:cNvPr id="9220" name="Espaço Reservado para Número de Slide 3"/>
          <p:cNvSpPr txBox="1">
            <a:spLocks noGrp="1"/>
          </p:cNvSpPr>
          <p:nvPr/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07557DF-F350-48C6-9083-B3589F8EEEA6}" type="slidenum">
              <a:rPr lang="pt-BR" altLang="pt-BR" sz="1200" b="0">
                <a:latin typeface="Times New Roman" panose="02020603050405020304" pitchFamily="18" charset="0"/>
              </a:rPr>
              <a:pPr algn="r"/>
              <a:t>2</a:t>
            </a:fld>
            <a:endParaRPr lang="pt-BR" altLang="pt-BR" sz="1200" b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117E8-964E-4975-8FDF-C72B48D2B0B1}" type="slidenum">
              <a:rPr lang="pt-BR" altLang="pt-BR" smtClean="0"/>
              <a:pPr>
                <a:defRPr/>
              </a:pPr>
              <a:t>2</a:t>
            </a:fld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08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Because</a:t>
            </a:r>
            <a:r>
              <a:rPr lang="pt-BR" dirty="0"/>
              <a:t> VEIN model </a:t>
            </a:r>
            <a:r>
              <a:rPr lang="pt-BR" dirty="0" err="1"/>
              <a:t>used</a:t>
            </a:r>
            <a:r>
              <a:rPr lang="pt-BR" dirty="0"/>
              <a:t> </a:t>
            </a:r>
            <a:r>
              <a:rPr lang="pt-BR" dirty="0" err="1"/>
              <a:t>OpenStreetMap</a:t>
            </a:r>
            <a:r>
              <a:rPr lang="pt-BR" dirty="0"/>
              <a:t> </a:t>
            </a:r>
            <a:r>
              <a:rPr lang="pt-BR" dirty="0" err="1"/>
              <a:t>database</a:t>
            </a:r>
            <a:r>
              <a:rPr lang="pt-BR" dirty="0"/>
              <a:t>, it includes </a:t>
            </a:r>
            <a:r>
              <a:rPr lang="pt-BR" b="1" dirty="0" err="1"/>
              <a:t>number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</a:t>
            </a:r>
            <a:r>
              <a:rPr lang="pt-BR" b="1" dirty="0" err="1"/>
              <a:t>street</a:t>
            </a:r>
            <a:r>
              <a:rPr lang="pt-BR" b="1" dirty="0"/>
              <a:t> </a:t>
            </a:r>
            <a:r>
              <a:rPr lang="pt-BR" b="1" dirty="0" err="1"/>
              <a:t>lanes</a:t>
            </a:r>
            <a:r>
              <a:rPr lang="pt-BR" dirty="0"/>
              <a:t>.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calculate</a:t>
            </a:r>
            <a:r>
              <a:rPr lang="pt-BR" dirty="0"/>
              <a:t> </a:t>
            </a:r>
            <a:r>
              <a:rPr lang="pt-BR" dirty="0" err="1"/>
              <a:t>street</a:t>
            </a:r>
            <a:r>
              <a:rPr lang="pt-BR" dirty="0"/>
              <a:t> </a:t>
            </a:r>
            <a:r>
              <a:rPr lang="pt-BR" dirty="0" err="1"/>
              <a:t>width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average</a:t>
            </a:r>
            <a:r>
              <a:rPr lang="pt-BR" dirty="0"/>
              <a:t> </a:t>
            </a:r>
            <a:r>
              <a:rPr lang="pt-BR" dirty="0" err="1"/>
              <a:t>lane</a:t>
            </a:r>
            <a:r>
              <a:rPr lang="pt-BR" dirty="0"/>
              <a:t> </a:t>
            </a:r>
            <a:r>
              <a:rPr lang="pt-BR" dirty="0" err="1"/>
              <a:t>width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3 m </a:t>
            </a:r>
            <a:r>
              <a:rPr lang="pt-BR" dirty="0" err="1"/>
              <a:t>and</a:t>
            </a:r>
            <a:r>
              <a:rPr lang="pt-BR" dirty="0"/>
              <a:t>  </a:t>
            </a:r>
            <a:r>
              <a:rPr lang="pt-BR" dirty="0" err="1"/>
              <a:t>sidewalk</a:t>
            </a:r>
            <a:r>
              <a:rPr lang="pt-BR" dirty="0"/>
              <a:t> </a:t>
            </a:r>
            <a:r>
              <a:rPr lang="pt-BR" dirty="0" err="1"/>
              <a:t>width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1.9 m (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a </a:t>
            </a:r>
            <a:r>
              <a:rPr lang="pt-BR" dirty="0" err="1"/>
              <a:t>value</a:t>
            </a:r>
            <a:r>
              <a:rPr lang="pt-BR" dirty="0"/>
              <a:t> </a:t>
            </a:r>
            <a:r>
              <a:rPr lang="pt-BR" dirty="0" err="1"/>
              <a:t>recommended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Sao</a:t>
            </a:r>
            <a:r>
              <a:rPr lang="pt-BR" dirty="0"/>
              <a:t> Paulo </a:t>
            </a:r>
            <a:r>
              <a:rPr lang="pt-BR" dirty="0" err="1"/>
              <a:t>Municipality</a:t>
            </a:r>
            <a:r>
              <a:rPr lang="pt-BR" dirty="0"/>
              <a:t>). </a:t>
            </a:r>
            <a:r>
              <a:rPr lang="pt-BR" dirty="0" err="1"/>
              <a:t>So</a:t>
            </a:r>
            <a:r>
              <a:rPr lang="pt-BR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Street </a:t>
            </a:r>
            <a:r>
              <a:rPr lang="pt-BR" dirty="0" err="1"/>
              <a:t>width</a:t>
            </a:r>
            <a:r>
              <a:rPr lang="pt-BR" dirty="0"/>
              <a:t> = 2 * </a:t>
            </a:r>
            <a:r>
              <a:rPr lang="pt-BR" dirty="0" err="1"/>
              <a:t>sidewalk</a:t>
            </a:r>
            <a:r>
              <a:rPr lang="pt-BR" dirty="0"/>
              <a:t> </a:t>
            </a:r>
            <a:r>
              <a:rPr lang="pt-BR" dirty="0" err="1"/>
              <a:t>width</a:t>
            </a:r>
            <a:r>
              <a:rPr lang="pt-BR" dirty="0"/>
              <a:t> + 3 * </a:t>
            </a:r>
            <a:r>
              <a:rPr lang="pt-BR" dirty="0" err="1"/>
              <a:t>street</a:t>
            </a:r>
            <a:r>
              <a:rPr lang="pt-BR" dirty="0"/>
              <a:t> </a:t>
            </a:r>
            <a:r>
              <a:rPr lang="pt-BR" dirty="0" err="1"/>
              <a:t>lanes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2800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99b55164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99b55164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latin typeface="Cambria" panose="02040503050406030204" pitchFamily="18" charset="0"/>
              </a:rPr>
              <a:t>Figure 6 shows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results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MUNICH </a:t>
            </a:r>
            <a:r>
              <a:rPr lang="pt-BR" dirty="0" err="1">
                <a:latin typeface="Cambria" panose="02040503050406030204" pitchFamily="18" charset="0"/>
              </a:rPr>
              <a:t>simulation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using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original </a:t>
            </a:r>
            <a:r>
              <a:rPr lang="pt-BR" dirty="0" err="1">
                <a:latin typeface="Cambria" panose="02040503050406030204" pitchFamily="18" charset="0"/>
              </a:rPr>
              <a:t>emissions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calculated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by</a:t>
            </a:r>
            <a:r>
              <a:rPr lang="pt-BR" dirty="0">
                <a:latin typeface="Cambria" panose="02040503050406030204" pitchFamily="18" charset="0"/>
              </a:rPr>
              <a:t> VEIN for SPMA. MUNICH </a:t>
            </a:r>
            <a:r>
              <a:rPr lang="pt-BR" dirty="0" err="1">
                <a:latin typeface="Cambria" panose="02040503050406030204" pitchFamily="18" charset="0"/>
              </a:rPr>
              <a:t>simulations</a:t>
            </a:r>
            <a:r>
              <a:rPr lang="pt-BR" dirty="0">
                <a:latin typeface="Cambria" panose="02040503050406030204" pitchFamily="18" charset="0"/>
              </a:rPr>
              <a:t> are </a:t>
            </a:r>
            <a:r>
              <a:rPr lang="pt-BR" dirty="0" err="1">
                <a:latin typeface="Cambria" panose="02040503050406030204" pitchFamily="18" charset="0"/>
              </a:rPr>
              <a:t>very</a:t>
            </a:r>
            <a:r>
              <a:rPr lang="pt-BR" dirty="0">
                <a:latin typeface="Cambria" panose="02040503050406030204" pitchFamily="18" charset="0"/>
              </a:rPr>
              <a:t> close </a:t>
            </a:r>
            <a:r>
              <a:rPr lang="pt-BR" dirty="0" err="1">
                <a:latin typeface="Cambria" panose="02040503050406030204" pitchFamily="18" charset="0"/>
              </a:rPr>
              <a:t>to</a:t>
            </a:r>
            <a:r>
              <a:rPr lang="pt-BR" dirty="0">
                <a:latin typeface="Cambria" panose="02040503050406030204" pitchFamily="18" charset="0"/>
              </a:rPr>
              <a:t> background </a:t>
            </a:r>
            <a:r>
              <a:rPr lang="pt-BR" dirty="0" err="1">
                <a:latin typeface="Cambria" panose="02040503050406030204" pitchFamily="18" charset="0"/>
              </a:rPr>
              <a:t>concentrations</a:t>
            </a:r>
            <a:r>
              <a:rPr lang="pt-BR" dirty="0">
                <a:latin typeface="Cambria" panose="02040503050406030204" pitchFamily="18" charset="0"/>
              </a:rPr>
              <a:t>, </a:t>
            </a:r>
            <a:r>
              <a:rPr lang="pt-BR" dirty="0" err="1">
                <a:latin typeface="Cambria" panose="02040503050406030204" pitchFamily="18" charset="0"/>
              </a:rPr>
              <a:t>which</a:t>
            </a:r>
            <a:r>
              <a:rPr lang="pt-BR" dirty="0">
                <a:latin typeface="Cambria" panose="02040503050406030204" pitchFamily="18" charset="0"/>
              </a:rPr>
              <a:t> leads </a:t>
            </a:r>
            <a:r>
              <a:rPr lang="pt-BR" dirty="0" err="1">
                <a:latin typeface="Cambria" panose="02040503050406030204" pitchFamily="18" charset="0"/>
              </a:rPr>
              <a:t>to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an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overprediction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O3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underpredicted</a:t>
            </a:r>
            <a:r>
              <a:rPr lang="pt-BR" dirty="0">
                <a:latin typeface="Cambria" panose="02040503050406030204" pitchFamily="18" charset="0"/>
              </a:rPr>
              <a:t> NO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NOx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concentrations</a:t>
            </a:r>
            <a:r>
              <a:rPr lang="pt-BR" dirty="0">
                <a:latin typeface="Cambria" panose="02040503050406030204" pitchFamily="18" charset="0"/>
              </a:rPr>
              <a:t>. </a:t>
            </a:r>
            <a:r>
              <a:rPr lang="pt-BR" dirty="0" err="1">
                <a:latin typeface="Cambria" panose="02040503050406030204" pitchFamily="18" charset="0"/>
              </a:rPr>
              <a:t>This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is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produced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by</a:t>
            </a:r>
            <a:r>
              <a:rPr lang="pt-BR" dirty="0">
                <a:latin typeface="Cambria" panose="02040503050406030204" pitchFamily="18" charset="0"/>
              </a:rPr>
              <a:t> a </a:t>
            </a:r>
            <a:r>
              <a:rPr lang="pt-BR" dirty="0" err="1">
                <a:latin typeface="Cambria" panose="02040503050406030204" pitchFamily="18" charset="0"/>
              </a:rPr>
              <a:t>dependence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MUNICH </a:t>
            </a:r>
            <a:r>
              <a:rPr lang="pt-BR" dirty="0" err="1">
                <a:latin typeface="Cambria" panose="02040503050406030204" pitchFamily="18" charset="0"/>
              </a:rPr>
              <a:t>on</a:t>
            </a:r>
            <a:r>
              <a:rPr lang="pt-BR" dirty="0">
                <a:latin typeface="Cambria" panose="02040503050406030204" pitchFamily="18" charset="0"/>
              </a:rPr>
              <a:t> background </a:t>
            </a:r>
            <a:r>
              <a:rPr lang="pt-BR" dirty="0" err="1">
                <a:latin typeface="Cambria" panose="02040503050406030204" pitchFamily="18" charset="0"/>
              </a:rPr>
              <a:t>concentration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by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emission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underestimation</a:t>
            </a:r>
            <a:r>
              <a:rPr lang="pt-BR" dirty="0">
                <a:latin typeface="Cambria" panose="02040503050406030204" pitchFamily="18" charset="0"/>
              </a:rPr>
              <a:t>. The </a:t>
            </a:r>
            <a:r>
              <a:rPr lang="pt-BR" dirty="0" err="1">
                <a:latin typeface="Cambria" panose="02040503050406030204" pitchFamily="18" charset="0"/>
              </a:rPr>
              <a:t>emission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underestimation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is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caused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by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emission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factors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calculated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based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average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measurements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emissions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certification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tests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because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emission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factors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derived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from</a:t>
            </a:r>
            <a:r>
              <a:rPr lang="pt-BR" dirty="0">
                <a:latin typeface="Cambria" panose="02040503050406030204" pitchFamily="18" charset="0"/>
              </a:rPr>
              <a:t> a </a:t>
            </a:r>
            <a:r>
              <a:rPr lang="pt-BR" dirty="0" err="1">
                <a:latin typeface="Cambria" panose="02040503050406030204" pitchFamily="18" charset="0"/>
              </a:rPr>
              <a:t>dynamometer</a:t>
            </a:r>
            <a:r>
              <a:rPr lang="pt-BR" dirty="0">
                <a:latin typeface="Cambria" panose="02040503050406030204" pitchFamily="18" charset="0"/>
              </a:rPr>
              <a:t>,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cycle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measurements</a:t>
            </a:r>
            <a:r>
              <a:rPr lang="pt-BR" dirty="0">
                <a:latin typeface="Cambria" panose="02040503050406030204" pitchFamily="18" charset="0"/>
              </a:rPr>
              <a:t> do </a:t>
            </a:r>
            <a:r>
              <a:rPr lang="pt-BR" dirty="0" err="1">
                <a:latin typeface="Cambria" panose="02040503050406030204" pitchFamily="18" charset="0"/>
              </a:rPr>
              <a:t>not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represent</a:t>
            </a:r>
            <a:r>
              <a:rPr lang="pt-BR" dirty="0">
                <a:latin typeface="Cambria" panose="02040503050406030204" pitchFamily="18" charset="0"/>
              </a:rPr>
              <a:t> real-drive </a:t>
            </a:r>
            <a:r>
              <a:rPr lang="pt-BR" dirty="0" err="1">
                <a:latin typeface="Cambria" panose="02040503050406030204" pitchFamily="18" charset="0"/>
              </a:rPr>
              <a:t>emissions</a:t>
            </a:r>
            <a:r>
              <a:rPr lang="pt-BR" dirty="0">
                <a:latin typeface="Cambria" panose="02040503050406030204" pitchFamily="18" charset="0"/>
              </a:rPr>
              <a:t> (</a:t>
            </a:r>
            <a:r>
              <a:rPr lang="pt-BR" dirty="0" err="1">
                <a:latin typeface="Cambria" panose="02040503050406030204" pitchFamily="18" charset="0"/>
              </a:rPr>
              <a:t>Ropkins</a:t>
            </a:r>
            <a:r>
              <a:rPr lang="pt-BR" dirty="0">
                <a:latin typeface="Cambria" panose="02040503050406030204" pitchFamily="18" charset="0"/>
              </a:rPr>
              <a:t> et al., 2009). It </a:t>
            </a:r>
            <a:r>
              <a:rPr lang="pt-BR" dirty="0" err="1">
                <a:latin typeface="Cambria" panose="02040503050406030204" pitchFamily="18" charset="0"/>
              </a:rPr>
              <a:t>is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also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probable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that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number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vehicles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could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have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been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underestimated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inside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urban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canyon</a:t>
            </a:r>
            <a:r>
              <a:rPr lang="pt-BR" dirty="0">
                <a:latin typeface="Cambria" panose="02040503050406030204" pitchFamily="18" charset="0"/>
              </a:rPr>
              <a:t>. The </a:t>
            </a:r>
            <a:r>
              <a:rPr lang="pt-BR" dirty="0" err="1">
                <a:latin typeface="Cambria" panose="02040503050406030204" pitchFamily="18" charset="0"/>
              </a:rPr>
              <a:t>underestimation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NOx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is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caused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by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underestimation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NO </a:t>
            </a:r>
            <a:r>
              <a:rPr lang="pt-BR" dirty="0" err="1">
                <a:latin typeface="Cambria" panose="02040503050406030204" pitchFamily="18" charset="0"/>
              </a:rPr>
              <a:t>concentrations</a:t>
            </a:r>
            <a:r>
              <a:rPr lang="pt-BR" dirty="0">
                <a:latin typeface="Cambria" panose="02040503050406030204" pitchFamily="18" charset="0"/>
              </a:rPr>
              <a:t>. NO2 </a:t>
            </a:r>
            <a:r>
              <a:rPr lang="pt-BR" dirty="0" err="1">
                <a:latin typeface="Cambria" panose="02040503050406030204" pitchFamily="18" charset="0"/>
              </a:rPr>
              <a:t>concentration</a:t>
            </a:r>
            <a:r>
              <a:rPr lang="pt-BR" dirty="0">
                <a:latin typeface="Cambria" panose="02040503050406030204" pitchFamily="18" charset="0"/>
              </a:rPr>
              <a:t> magnitude </a:t>
            </a:r>
            <a:r>
              <a:rPr lang="pt-BR" dirty="0" err="1">
                <a:latin typeface="Cambria" panose="02040503050406030204" pitchFamily="18" charset="0"/>
              </a:rPr>
              <a:t>is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well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represented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by</a:t>
            </a:r>
            <a:r>
              <a:rPr lang="pt-BR" dirty="0">
                <a:latin typeface="Cambria" panose="02040503050406030204" pitchFamily="18" charset="0"/>
              </a:rPr>
              <a:t> MUNICH.</a:t>
            </a:r>
          </a:p>
        </p:txBody>
      </p:sp>
    </p:spTree>
    <p:extLst>
      <p:ext uri="{BB962C8B-B14F-4D97-AF65-F5344CB8AC3E}">
        <p14:creationId xmlns:p14="http://schemas.microsoft.com/office/powerpoint/2010/main" val="330627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2550" y="742950"/>
            <a:ext cx="6604000" cy="3714750"/>
          </a:xfrm>
          <a:ln/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lang="en-US" sz="110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expect to verify the simulated temperature and humidity improvement, especially by using BEP and the LZC.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20" name="Espaço Reservado para Número de Slide 3"/>
          <p:cNvSpPr txBox="1">
            <a:spLocks noGrp="1"/>
          </p:cNvSpPr>
          <p:nvPr/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07557DF-F350-48C6-9083-B3589F8EEEA6}" type="slidenum">
              <a:rPr lang="pt-BR" altLang="pt-BR" sz="1200" b="0">
                <a:latin typeface="Times New Roman" panose="02020603050405020304" pitchFamily="18" charset="0"/>
              </a:rPr>
              <a:pPr algn="r"/>
              <a:t>17</a:t>
            </a:fld>
            <a:endParaRPr lang="pt-BR" altLang="pt-BR" sz="1200" b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117E8-964E-4975-8FDF-C72B48D2B0B1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99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Building </a:t>
            </a:r>
            <a:r>
              <a:rPr lang="pt-BR" dirty="0" err="1"/>
              <a:t>height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retrieve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WUDAPT </a:t>
            </a:r>
            <a:r>
              <a:rPr lang="pt-BR" dirty="0" err="1"/>
              <a:t>information</a:t>
            </a:r>
            <a:r>
              <a:rPr lang="pt-BR" dirty="0"/>
              <a:t> for SPMA. WUDAPT divides SPMA in 17 Local </a:t>
            </a:r>
            <a:r>
              <a:rPr lang="pt-BR" dirty="0" err="1"/>
              <a:t>Climatic</a:t>
            </a:r>
            <a:r>
              <a:rPr lang="pt-BR" dirty="0"/>
              <a:t> Zones (</a:t>
            </a:r>
            <a:r>
              <a:rPr lang="pt-BR" dirty="0" err="1"/>
              <a:t>LCZs</a:t>
            </a:r>
            <a:r>
              <a:rPr lang="pt-BR" dirty="0"/>
              <a:t>). </a:t>
            </a:r>
            <a:r>
              <a:rPr lang="pt-BR" dirty="0" err="1"/>
              <a:t>These</a:t>
            </a:r>
            <a:r>
              <a:rPr lang="pt-BR" dirty="0"/>
              <a:t> </a:t>
            </a:r>
            <a:r>
              <a:rPr lang="pt-BR" dirty="0" err="1"/>
              <a:t>LCZs</a:t>
            </a:r>
            <a:r>
              <a:rPr lang="pt-BR" dirty="0"/>
              <a:t> are </a:t>
            </a:r>
            <a:r>
              <a:rPr lang="pt-BR" dirty="0" err="1"/>
              <a:t>divided</a:t>
            </a:r>
            <a:r>
              <a:rPr lang="pt-BR" dirty="0"/>
              <a:t> in </a:t>
            </a:r>
            <a:r>
              <a:rPr lang="pt-BR" dirty="0" err="1"/>
              <a:t>two</a:t>
            </a:r>
            <a:r>
              <a:rPr lang="pt-BR" dirty="0"/>
              <a:t> </a:t>
            </a:r>
            <a:r>
              <a:rPr lang="pt-BR" dirty="0" err="1"/>
              <a:t>groups</a:t>
            </a:r>
            <a:r>
              <a:rPr lang="pt-BR" dirty="0"/>
              <a:t>: Building </a:t>
            </a:r>
            <a:r>
              <a:rPr lang="pt-BR" dirty="0" err="1"/>
              <a:t>types</a:t>
            </a:r>
            <a:r>
              <a:rPr lang="pt-BR" dirty="0"/>
              <a:t> (1-10) </a:t>
            </a:r>
            <a:r>
              <a:rPr lang="pt-BR" dirty="0" err="1"/>
              <a:t>and</a:t>
            </a:r>
            <a:r>
              <a:rPr lang="pt-BR" dirty="0"/>
              <a:t> Land Cover </a:t>
            </a:r>
            <a:r>
              <a:rPr lang="pt-BR" dirty="0" err="1"/>
              <a:t>types</a:t>
            </a:r>
            <a:r>
              <a:rPr lang="pt-BR" dirty="0"/>
              <a:t>, </a:t>
            </a:r>
            <a:r>
              <a:rPr lang="pt-BR" dirty="0" err="1"/>
              <a:t>from</a:t>
            </a:r>
            <a:r>
              <a:rPr lang="pt-BR" dirty="0"/>
              <a:t> (A-G). </a:t>
            </a:r>
            <a:r>
              <a:rPr lang="pt-BR" dirty="0" err="1"/>
              <a:t>These</a:t>
            </a:r>
            <a:r>
              <a:rPr lang="pt-BR" dirty="0"/>
              <a:t> </a:t>
            </a:r>
            <a:r>
              <a:rPr lang="pt-BR" dirty="0" err="1"/>
              <a:t>LCZs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different</a:t>
            </a:r>
            <a:r>
              <a:rPr lang="pt-BR" dirty="0"/>
              <a:t> </a:t>
            </a:r>
            <a:r>
              <a:rPr lang="pt-BR" dirty="0" err="1"/>
              <a:t>geometric</a:t>
            </a:r>
            <a:r>
              <a:rPr lang="pt-BR" dirty="0"/>
              <a:t>, </a:t>
            </a:r>
            <a:r>
              <a:rPr lang="pt-BR" dirty="0" err="1"/>
              <a:t>thermnal</a:t>
            </a:r>
            <a:r>
              <a:rPr lang="pt-BR" dirty="0"/>
              <a:t>, </a:t>
            </a:r>
            <a:r>
              <a:rPr lang="pt-BR" dirty="0" err="1"/>
              <a:t>radiative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surface cover </a:t>
            </a:r>
            <a:r>
              <a:rPr lang="pt-BR" dirty="0" err="1"/>
              <a:t>properties</a:t>
            </a:r>
            <a:r>
              <a:rPr lang="pt-BR" dirty="0"/>
              <a:t>. </a:t>
            </a:r>
            <a:r>
              <a:rPr lang="pt-BR" dirty="0" err="1"/>
              <a:t>We</a:t>
            </a:r>
            <a:r>
              <a:rPr lang="pt-BR" dirty="0"/>
              <a:t> use Building </a:t>
            </a:r>
            <a:r>
              <a:rPr lang="pt-BR" dirty="0" err="1"/>
              <a:t>Height</a:t>
            </a:r>
            <a:r>
              <a:rPr lang="pt-BR" dirty="0"/>
              <a:t>. </a:t>
            </a:r>
            <a:r>
              <a:rPr lang="pt-BR" dirty="0" err="1"/>
              <a:t>This</a:t>
            </a:r>
            <a:r>
              <a:rPr lang="pt-BR" dirty="0"/>
              <a:t> file </a:t>
            </a:r>
            <a:r>
              <a:rPr lang="pt-BR" dirty="0" err="1"/>
              <a:t>has</a:t>
            </a:r>
            <a:r>
              <a:rPr lang="pt-BR" dirty="0"/>
              <a:t> a </a:t>
            </a:r>
            <a:r>
              <a:rPr lang="pt-BR" dirty="0" err="1"/>
              <a:t>Dx</a:t>
            </a:r>
            <a:r>
              <a:rPr lang="pt-BR" dirty="0"/>
              <a:t> = 120 m, </a:t>
            </a:r>
            <a:r>
              <a:rPr lang="pt-BR" dirty="0" err="1"/>
              <a:t>so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retrieve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building</a:t>
            </a:r>
            <a:r>
              <a:rPr lang="pt-BR" dirty="0"/>
              <a:t> </a:t>
            </a:r>
            <a:r>
              <a:rPr lang="pt-BR" dirty="0" err="1"/>
              <a:t>height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each</a:t>
            </a:r>
            <a:r>
              <a:rPr lang="pt-BR" dirty="0"/>
              <a:t> </a:t>
            </a:r>
            <a:r>
              <a:rPr lang="pt-BR" dirty="0" err="1"/>
              <a:t>street</a:t>
            </a:r>
            <a:r>
              <a:rPr lang="pt-BR" dirty="0"/>
              <a:t> link.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Quanto maior a fração urbana, menor é o fluxo de calor latente produzido, como esperado. Em uma LCZ 1, somente 10% é fração vegetada, enquanto em uma LCZ 9 é de 60%.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30 % LCZ1 (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Compact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rise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) 30 % LCZ8 (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Rise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Building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5 -10m)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4784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1572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6597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2550" y="742950"/>
            <a:ext cx="6604000" cy="3714750"/>
          </a:xfrm>
          <a:ln/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9220" name="Espaço Reservado para Número de Slide 3"/>
          <p:cNvSpPr txBox="1">
            <a:spLocks noGrp="1"/>
          </p:cNvSpPr>
          <p:nvPr/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07557DF-F350-48C6-9083-B3589F8EEEA6}" type="slidenum">
              <a:rPr lang="pt-BR" altLang="pt-BR" sz="1200" b="0">
                <a:latin typeface="Times New Roman" panose="02020603050405020304" pitchFamily="18" charset="0"/>
              </a:rPr>
              <a:pPr algn="r"/>
              <a:t>21</a:t>
            </a:fld>
            <a:endParaRPr lang="pt-BR" altLang="pt-BR" sz="1200" b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117E8-964E-4975-8FDF-C72B48D2B0B1}" type="slidenum">
              <a:rPr lang="pt-BR" altLang="pt-BR" smtClean="0"/>
              <a:pPr>
                <a:defRPr/>
              </a:pPr>
              <a:t>21</a:t>
            </a:fld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038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2550" y="742950"/>
            <a:ext cx="6604000" cy="3714750"/>
          </a:xfrm>
          <a:ln/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There was a significant variation of the Sky View Factor between the collection points, and different LCZs were mapped.</a:t>
            </a:r>
            <a:endParaRPr lang="pt-BR" altLang="pt-BR" dirty="0"/>
          </a:p>
        </p:txBody>
      </p:sp>
      <p:sp>
        <p:nvSpPr>
          <p:cNvPr id="9220" name="Espaço Reservado para Número de Slide 3"/>
          <p:cNvSpPr txBox="1">
            <a:spLocks noGrp="1"/>
          </p:cNvSpPr>
          <p:nvPr/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07557DF-F350-48C6-9083-B3589F8EEEA6}" type="slidenum">
              <a:rPr lang="pt-BR" altLang="pt-BR" sz="1200" b="0">
                <a:latin typeface="Times New Roman" panose="02020603050405020304" pitchFamily="18" charset="0"/>
              </a:rPr>
              <a:pPr algn="r"/>
              <a:t>22</a:t>
            </a:fld>
            <a:endParaRPr lang="pt-BR" altLang="pt-BR" sz="1200" b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117E8-964E-4975-8FDF-C72B48D2B0B1}" type="slidenum">
              <a:rPr lang="pt-BR" altLang="pt-BR" smtClean="0"/>
              <a:pPr>
                <a:defRPr/>
              </a:pPr>
              <a:t>22</a:t>
            </a:fld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578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2550" y="742950"/>
            <a:ext cx="6604000" cy="3714750"/>
          </a:xfrm>
          <a:ln/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9220" name="Espaço Reservado para Número de Slide 3"/>
          <p:cNvSpPr txBox="1">
            <a:spLocks noGrp="1"/>
          </p:cNvSpPr>
          <p:nvPr/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07557DF-F350-48C6-9083-B3589F8EEEA6}" type="slidenum">
              <a:rPr lang="pt-BR" altLang="pt-BR" sz="1200" b="0">
                <a:latin typeface="Times New Roman" panose="02020603050405020304" pitchFamily="18" charset="0"/>
              </a:rPr>
              <a:pPr algn="r"/>
              <a:t>23</a:t>
            </a:fld>
            <a:endParaRPr lang="pt-BR" altLang="pt-BR" sz="1200" b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117E8-964E-4975-8FDF-C72B48D2B0B1}" type="slidenum">
              <a:rPr lang="pt-BR" altLang="pt-BR" smtClean="0"/>
              <a:pPr>
                <a:defRPr/>
              </a:pPr>
              <a:t>23</a:t>
            </a:fld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57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2550" y="742950"/>
            <a:ext cx="6604000" cy="3714750"/>
          </a:xfrm>
          <a:ln/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9220" name="Espaço Reservado para Número de Slide 3"/>
          <p:cNvSpPr txBox="1">
            <a:spLocks noGrp="1"/>
          </p:cNvSpPr>
          <p:nvPr/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07557DF-F350-48C6-9083-B3589F8EEEA6}" type="slidenum">
              <a:rPr lang="pt-BR" altLang="pt-BR" sz="1200" b="0">
                <a:latin typeface="Times New Roman" panose="02020603050405020304" pitchFamily="18" charset="0"/>
              </a:rPr>
              <a:pPr algn="r"/>
              <a:t>3</a:t>
            </a:fld>
            <a:endParaRPr lang="pt-BR" altLang="pt-BR" sz="1200" b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117E8-964E-4975-8FDF-C72B48D2B0B1}" type="slidenum">
              <a:rPr lang="pt-BR" altLang="pt-BR" smtClean="0"/>
              <a:pPr>
                <a:defRPr/>
              </a:pPr>
              <a:t>3</a:t>
            </a:fld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789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09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2550" y="742950"/>
            <a:ext cx="6604000" cy="3714750"/>
          </a:xfrm>
          <a:ln/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9220" name="Espaço Reservado para Número de Slide 3"/>
          <p:cNvSpPr txBox="1">
            <a:spLocks noGrp="1"/>
          </p:cNvSpPr>
          <p:nvPr/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07557DF-F350-48C6-9083-B3589F8EEEA6}" type="slidenum">
              <a:rPr lang="pt-BR" altLang="pt-BR" sz="1200" b="0">
                <a:latin typeface="Times New Roman" panose="02020603050405020304" pitchFamily="18" charset="0"/>
              </a:rPr>
              <a:pPr algn="r"/>
              <a:t>4</a:t>
            </a:fld>
            <a:endParaRPr lang="pt-BR" altLang="pt-BR" sz="1200" b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117E8-964E-4975-8FDF-C72B48D2B0B1}" type="slidenum">
              <a:rPr lang="pt-BR" altLang="pt-BR" smtClean="0"/>
              <a:pPr>
                <a:defRPr/>
              </a:pPr>
              <a:t>4</a:t>
            </a:fld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530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lang="pt-BR" dirty="0" err="1">
                <a:latin typeface="Cambria" panose="02040503050406030204" pitchFamily="18" charset="0"/>
              </a:rPr>
              <a:t>Two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different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urban</a:t>
            </a:r>
            <a:r>
              <a:rPr lang="pt-BR" dirty="0">
                <a:latin typeface="Cambria" panose="02040503050406030204" pitchFamily="18" charset="0"/>
              </a:rPr>
              <a:t> surfaces </a:t>
            </a:r>
            <a:r>
              <a:rPr lang="pt-BR" dirty="0" err="1">
                <a:latin typeface="Cambria" panose="02040503050406030204" pitchFamily="18" charset="0"/>
              </a:rPr>
              <a:t>parameterizations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were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taken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into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account</a:t>
            </a:r>
            <a:r>
              <a:rPr lang="pt-BR" dirty="0">
                <a:latin typeface="Cambria" panose="02040503050406030204" pitchFamily="18" charset="0"/>
              </a:rPr>
              <a:t> in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simulations</a:t>
            </a:r>
            <a:r>
              <a:rPr lang="pt-BR" dirty="0">
                <a:latin typeface="Cambria" panose="02040503050406030204" pitchFamily="18" charset="0"/>
              </a:rPr>
              <a:t> for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finer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domains</a:t>
            </a:r>
            <a:r>
              <a:rPr lang="pt-BR" dirty="0">
                <a:latin typeface="Cambria" panose="02040503050406030204" pitchFamily="18" charset="0"/>
              </a:rPr>
              <a:t>: off (default)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multi-layer</a:t>
            </a:r>
            <a:r>
              <a:rPr lang="pt-BR" dirty="0">
                <a:latin typeface="Cambria" panose="02040503050406030204" pitchFamily="18" charset="0"/>
              </a:rPr>
              <a:t> Building </a:t>
            </a:r>
            <a:r>
              <a:rPr lang="pt-BR" dirty="0" err="1">
                <a:latin typeface="Cambria" panose="02040503050406030204" pitchFamily="18" charset="0"/>
              </a:rPr>
              <a:t>Environment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Parameterization</a:t>
            </a:r>
            <a:r>
              <a:rPr lang="pt-BR" dirty="0">
                <a:latin typeface="Cambria" panose="02040503050406030204" pitchFamily="18" charset="0"/>
              </a:rPr>
              <a:t> (BEP) (</a:t>
            </a:r>
            <a:r>
              <a:rPr lang="pt-BR" dirty="0" err="1">
                <a:latin typeface="Cambria" panose="02040503050406030204" pitchFamily="18" charset="0"/>
              </a:rPr>
              <a:t>Martilli</a:t>
            </a:r>
            <a:r>
              <a:rPr lang="pt-BR" dirty="0">
                <a:latin typeface="Cambria" panose="02040503050406030204" pitchFamily="18" charset="0"/>
              </a:rPr>
              <a:t> et al., 2002). In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finer</a:t>
            </a:r>
            <a:r>
              <a:rPr lang="pt-BR" dirty="0">
                <a:latin typeface="Cambria" panose="02040503050406030204" pitchFamily="18" charset="0"/>
              </a:rPr>
              <a:t> grid (1 km </a:t>
            </a:r>
            <a:r>
              <a:rPr lang="pt-BR" dirty="0" err="1">
                <a:latin typeface="Cambria" panose="02040503050406030204" pitchFamily="18" charset="0"/>
              </a:rPr>
              <a:t>resolution</a:t>
            </a:r>
            <a:r>
              <a:rPr lang="pt-BR" dirty="0">
                <a:latin typeface="Cambria" panose="02040503050406030204" pitchFamily="18" charset="0"/>
              </a:rPr>
              <a:t>),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simulation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with</a:t>
            </a:r>
            <a:r>
              <a:rPr lang="pt-BR" dirty="0">
                <a:latin typeface="Cambria" panose="02040503050406030204" pitchFamily="18" charset="0"/>
              </a:rPr>
              <a:t> BEP </a:t>
            </a:r>
            <a:r>
              <a:rPr lang="pt-BR" dirty="0" err="1">
                <a:latin typeface="Cambria" panose="02040503050406030204" pitchFamily="18" charset="0"/>
              </a:rPr>
              <a:t>considered</a:t>
            </a:r>
            <a:r>
              <a:rPr lang="pt-BR" dirty="0">
                <a:latin typeface="Cambria" panose="02040503050406030204" pitchFamily="18" charset="0"/>
              </a:rPr>
              <a:t> 10 </a:t>
            </a:r>
            <a:r>
              <a:rPr lang="pt-BR" dirty="0" err="1">
                <a:latin typeface="Cambria" panose="02040503050406030204" pitchFamily="18" charset="0"/>
              </a:rPr>
              <a:t>urban</a:t>
            </a:r>
            <a:r>
              <a:rPr lang="pt-BR" dirty="0">
                <a:latin typeface="Cambria" panose="02040503050406030204" pitchFamily="18" charset="0"/>
              </a:rPr>
              <a:t> surface cover </a:t>
            </a:r>
            <a:r>
              <a:rPr lang="pt-BR" dirty="0" err="1">
                <a:latin typeface="Cambria" panose="02040503050406030204" pitchFamily="18" charset="0"/>
              </a:rPr>
              <a:t>types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Local </a:t>
            </a:r>
            <a:r>
              <a:rPr lang="pt-BR" dirty="0" err="1">
                <a:latin typeface="Cambria" panose="02040503050406030204" pitchFamily="18" charset="0"/>
              </a:rPr>
              <a:t>Climate</a:t>
            </a:r>
            <a:r>
              <a:rPr lang="pt-BR" dirty="0">
                <a:latin typeface="Cambria" panose="02040503050406030204" pitchFamily="18" charset="0"/>
              </a:rPr>
              <a:t> Zone (LCZ) </a:t>
            </a:r>
            <a:r>
              <a:rPr lang="pt-BR" dirty="0" err="1">
                <a:latin typeface="Cambria" panose="02040503050406030204" pitchFamily="18" charset="0"/>
              </a:rPr>
              <a:t>classification</a:t>
            </a:r>
            <a:r>
              <a:rPr lang="pt-BR" dirty="0">
                <a:latin typeface="Cambria" panose="02040503050406030204" pitchFamily="18" charset="0"/>
              </a:rPr>
              <a:t> (Stewart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Oke</a:t>
            </a:r>
            <a:r>
              <a:rPr lang="pt-BR" dirty="0">
                <a:latin typeface="Cambria" panose="02040503050406030204" pitchFamily="18" charset="0"/>
              </a:rPr>
              <a:t>, 2012)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2770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The data </a:t>
            </a:r>
            <a:r>
              <a:rPr lang="pt-BR" dirty="0" err="1"/>
              <a:t>used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model </a:t>
            </a:r>
            <a:r>
              <a:rPr lang="pt-BR" dirty="0" err="1"/>
              <a:t>evaluation</a:t>
            </a:r>
            <a:r>
              <a:rPr lang="pt-BR" dirty="0"/>
              <a:t> </a:t>
            </a:r>
            <a:r>
              <a:rPr lang="pt-BR" dirty="0" err="1"/>
              <a:t>included</a:t>
            </a:r>
            <a:r>
              <a:rPr lang="pt-BR" dirty="0"/>
              <a:t> </a:t>
            </a:r>
            <a:r>
              <a:rPr lang="pt-BR" dirty="0" err="1"/>
              <a:t>hourly</a:t>
            </a:r>
            <a:r>
              <a:rPr lang="pt-BR" dirty="0"/>
              <a:t> </a:t>
            </a:r>
            <a:r>
              <a:rPr lang="pt-BR" dirty="0" err="1"/>
              <a:t>observations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eight</a:t>
            </a:r>
            <a:r>
              <a:rPr lang="pt-BR" dirty="0"/>
              <a:t> surface </a:t>
            </a:r>
            <a:r>
              <a:rPr lang="pt-BR" dirty="0" err="1"/>
              <a:t>temperature</a:t>
            </a:r>
            <a:r>
              <a:rPr lang="pt-BR" dirty="0"/>
              <a:t>, </a:t>
            </a:r>
            <a:r>
              <a:rPr lang="pt-BR" dirty="0" err="1"/>
              <a:t>seven</a:t>
            </a:r>
            <a:r>
              <a:rPr lang="pt-BR" dirty="0"/>
              <a:t> </a:t>
            </a:r>
            <a:r>
              <a:rPr lang="pt-BR" dirty="0" err="1"/>
              <a:t>relative</a:t>
            </a:r>
            <a:r>
              <a:rPr lang="pt-BR" dirty="0"/>
              <a:t> </a:t>
            </a:r>
            <a:r>
              <a:rPr lang="pt-BR" dirty="0" err="1"/>
              <a:t>humidity</a:t>
            </a:r>
            <a:r>
              <a:rPr lang="pt-BR" dirty="0"/>
              <a:t>, </a:t>
            </a:r>
            <a:r>
              <a:rPr lang="pt-BR" dirty="0" err="1"/>
              <a:t>ten</a:t>
            </a:r>
            <a:r>
              <a:rPr lang="pt-BR" dirty="0"/>
              <a:t> </a:t>
            </a:r>
            <a:r>
              <a:rPr lang="pt-BR" dirty="0" err="1"/>
              <a:t>wind</a:t>
            </a:r>
            <a:r>
              <a:rPr lang="pt-BR" dirty="0"/>
              <a:t> </a:t>
            </a:r>
            <a:r>
              <a:rPr lang="pt-BR" dirty="0" err="1"/>
              <a:t>speed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direction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19 ozone </a:t>
            </a:r>
            <a:r>
              <a:rPr lang="pt-BR" dirty="0" err="1"/>
              <a:t>stations</a:t>
            </a:r>
            <a:r>
              <a:rPr lang="pt-BR" dirty="0"/>
              <a:t> (Fig. 1). In </a:t>
            </a:r>
            <a:r>
              <a:rPr lang="pt-BR" dirty="0" err="1"/>
              <a:t>addition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used</a:t>
            </a:r>
            <a:r>
              <a:rPr lang="pt-BR" dirty="0"/>
              <a:t> </a:t>
            </a:r>
            <a:r>
              <a:rPr lang="pt-BR" dirty="0" err="1"/>
              <a:t>five</a:t>
            </a:r>
            <a:r>
              <a:rPr lang="pt-BR" dirty="0"/>
              <a:t> </a:t>
            </a:r>
            <a:r>
              <a:rPr lang="pt-BR" dirty="0" err="1"/>
              <a:t>meteorological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ozone </a:t>
            </a:r>
            <a:r>
              <a:rPr lang="pt-BR" dirty="0" err="1"/>
              <a:t>soundings</a:t>
            </a:r>
            <a:r>
              <a:rPr lang="pt-BR" dirty="0"/>
              <a:t> </a:t>
            </a:r>
            <a:r>
              <a:rPr lang="pt-BR" dirty="0" err="1"/>
              <a:t>launched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airport</a:t>
            </a:r>
            <a:r>
              <a:rPr lang="pt-BR" dirty="0"/>
              <a:t> base </a:t>
            </a:r>
            <a:r>
              <a:rPr lang="pt-BR" dirty="0" err="1"/>
              <a:t>of</a:t>
            </a:r>
            <a:r>
              <a:rPr lang="pt-BR" dirty="0"/>
              <a:t> Campo de Marte </a:t>
            </a:r>
            <a:r>
              <a:rPr lang="pt-BR" dirty="0" err="1"/>
              <a:t>at</a:t>
            </a:r>
            <a:r>
              <a:rPr lang="pt-BR" dirty="0"/>
              <a:t> latitude 23°31′36” </a:t>
            </a:r>
            <a:r>
              <a:rPr lang="pt-BR" dirty="0" err="1"/>
              <a:t>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longitude 46°38′24” W.</a:t>
            </a:r>
          </a:p>
        </p:txBody>
      </p:sp>
    </p:spTree>
    <p:extLst>
      <p:ext uri="{BB962C8B-B14F-4D97-AF65-F5344CB8AC3E}">
        <p14:creationId xmlns:p14="http://schemas.microsoft.com/office/powerpoint/2010/main" val="268081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8869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2479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42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99b5516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99b5516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 userDrawn="1"/>
        </p:nvSpPr>
        <p:spPr>
          <a:xfrm>
            <a:off x="0" y="3"/>
            <a:ext cx="247200" cy="733431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63" name="Shape 63"/>
          <p:cNvSpPr/>
          <p:nvPr/>
        </p:nvSpPr>
        <p:spPr>
          <a:xfrm>
            <a:off x="0" y="733529"/>
            <a:ext cx="247200" cy="825801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200" y="14750"/>
            <a:ext cx="8826462" cy="718684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0"/>
          </p:nvPr>
        </p:nvSpPr>
        <p:spPr>
          <a:xfrm>
            <a:off x="371475" y="904875"/>
            <a:ext cx="8631238" cy="405923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6675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-4" y="492370"/>
            <a:ext cx="9144004" cy="723469"/>
          </a:xfrm>
          <a:prstGeom prst="rect">
            <a:avLst/>
          </a:prstGeom>
          <a:solidFill>
            <a:srgbClr val="DE817A"/>
          </a:solidFill>
          <a:ln>
            <a:solidFill>
              <a:srgbClr val="DE817A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-4" y="1215839"/>
            <a:ext cx="9144004" cy="2587437"/>
          </a:xfrm>
          <a:prstGeom prst="rect">
            <a:avLst/>
          </a:prstGeom>
          <a:solidFill>
            <a:srgbClr val="D24754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-4" y="3809575"/>
            <a:ext cx="9144004" cy="605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-4" y="4421274"/>
            <a:ext cx="9144004" cy="722225"/>
          </a:xfrm>
          <a:prstGeom prst="rect">
            <a:avLst/>
          </a:prstGeom>
          <a:solidFill>
            <a:srgbClr val="C8102E"/>
          </a:solidFill>
          <a:ln>
            <a:solidFill>
              <a:srgbClr val="C8102E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-4" y="0"/>
            <a:ext cx="9144004" cy="492370"/>
          </a:xfrm>
          <a:prstGeom prst="rect">
            <a:avLst/>
          </a:prstGeom>
          <a:solidFill>
            <a:srgbClr val="C8102E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851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-3" y="612949"/>
            <a:ext cx="247200" cy="946376"/>
          </a:xfrm>
          <a:prstGeom prst="rect">
            <a:avLst/>
          </a:prstGeom>
          <a:solidFill>
            <a:srgbClr val="DE817A"/>
          </a:solidFill>
          <a:ln>
            <a:solidFill>
              <a:srgbClr val="DE817A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-3" y="1553406"/>
            <a:ext cx="247200" cy="1532700"/>
          </a:xfrm>
          <a:prstGeom prst="rect">
            <a:avLst/>
          </a:prstGeom>
          <a:solidFill>
            <a:srgbClr val="D24754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-3" y="3086100"/>
            <a:ext cx="247200" cy="605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-3" y="3691500"/>
            <a:ext cx="247200" cy="1452000"/>
          </a:xfrm>
          <a:prstGeom prst="rect">
            <a:avLst/>
          </a:prstGeom>
          <a:solidFill>
            <a:srgbClr val="C8102E"/>
          </a:solidFill>
          <a:ln>
            <a:solidFill>
              <a:srgbClr val="C8102E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71"/>
          <p:cNvSpPr/>
          <p:nvPr userDrawn="1"/>
        </p:nvSpPr>
        <p:spPr>
          <a:xfrm>
            <a:off x="0" y="-1"/>
            <a:ext cx="247197" cy="683289"/>
          </a:xfrm>
          <a:prstGeom prst="rect">
            <a:avLst/>
          </a:prstGeom>
          <a:solidFill>
            <a:srgbClr val="C8102E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9" name="Retângulo 18"/>
          <p:cNvSpPr/>
          <p:nvPr userDrawn="1"/>
        </p:nvSpPr>
        <p:spPr>
          <a:xfrm>
            <a:off x="8648700" y="0"/>
            <a:ext cx="495300" cy="241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6FA50F3-E681-4ED4-AF75-910669578683}" type="slidenum">
              <a:rPr lang="pt-BR" b="1" smtClean="0">
                <a:solidFill>
                  <a:schemeClr val="tx1"/>
                </a:solidFill>
              </a:rPr>
              <a:t>‹nº›</a:t>
            </a:fld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321235" y="14750"/>
            <a:ext cx="8327465" cy="668538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1" name="Espaço Reservado para Conteúdo 3"/>
          <p:cNvSpPr>
            <a:spLocks noGrp="1"/>
          </p:cNvSpPr>
          <p:nvPr>
            <p:ph sz="quarter" idx="10"/>
          </p:nvPr>
        </p:nvSpPr>
        <p:spPr>
          <a:xfrm>
            <a:off x="331283" y="904875"/>
            <a:ext cx="8631238" cy="40592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1318688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0" y="575999"/>
            <a:ext cx="247200" cy="983326"/>
          </a:xfrm>
          <a:prstGeom prst="rect">
            <a:avLst/>
          </a:prstGeom>
          <a:solidFill>
            <a:srgbClr val="DE817A"/>
          </a:solidFill>
          <a:ln>
            <a:solidFill>
              <a:srgbClr val="DE817A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D24754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C8102E"/>
          </a:solidFill>
          <a:ln>
            <a:solidFill>
              <a:srgbClr val="C8102E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0" y="-1"/>
            <a:ext cx="9144000" cy="576000"/>
          </a:xfrm>
          <a:prstGeom prst="rect">
            <a:avLst/>
          </a:prstGeom>
          <a:solidFill>
            <a:srgbClr val="C8102E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8" name="Retângulo 7"/>
          <p:cNvSpPr/>
          <p:nvPr userDrawn="1"/>
        </p:nvSpPr>
        <p:spPr>
          <a:xfrm>
            <a:off x="8792308" y="0"/>
            <a:ext cx="351692" cy="251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6FA50F3-E681-4ED4-AF75-910669578683}" type="slidenum">
              <a:rPr lang="pt-BR" b="1" smtClean="0">
                <a:solidFill>
                  <a:schemeClr val="tx1"/>
                </a:solidFill>
              </a:rPr>
              <a:t>‹nº›</a:t>
            </a:fld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21235" y="14750"/>
            <a:ext cx="8471073" cy="561249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3"/>
          <p:cNvSpPr>
            <a:spLocks noGrp="1"/>
          </p:cNvSpPr>
          <p:nvPr>
            <p:ph sz="quarter" idx="10"/>
          </p:nvPr>
        </p:nvSpPr>
        <p:spPr>
          <a:xfrm>
            <a:off x="331283" y="904875"/>
            <a:ext cx="8692137" cy="40592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69250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0" y="3250"/>
            <a:ext cx="9144000" cy="576000"/>
          </a:xfrm>
          <a:prstGeom prst="rect">
            <a:avLst/>
          </a:prstGeom>
          <a:solidFill>
            <a:srgbClr val="DE817A"/>
          </a:solidFill>
          <a:ln>
            <a:solidFill>
              <a:srgbClr val="DE817A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D24754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C8102E"/>
          </a:solidFill>
          <a:ln>
            <a:solidFill>
              <a:srgbClr val="C8102E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0" y="592851"/>
            <a:ext cx="247200" cy="982800"/>
          </a:xfrm>
          <a:prstGeom prst="rect">
            <a:avLst/>
          </a:prstGeom>
          <a:solidFill>
            <a:srgbClr val="C8102E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8" name="Retângulo 7"/>
          <p:cNvSpPr/>
          <p:nvPr userDrawn="1"/>
        </p:nvSpPr>
        <p:spPr>
          <a:xfrm>
            <a:off x="8792308" y="0"/>
            <a:ext cx="351692" cy="251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6FA50F3-E681-4ED4-AF75-910669578683}" type="slidenum">
              <a:rPr lang="pt-BR" b="1" smtClean="0">
                <a:solidFill>
                  <a:schemeClr val="tx1"/>
                </a:solidFill>
              </a:rPr>
              <a:t>‹nº›</a:t>
            </a:fld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21235" y="14750"/>
            <a:ext cx="8471073" cy="561249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3"/>
          <p:cNvSpPr>
            <a:spLocks noGrp="1"/>
          </p:cNvSpPr>
          <p:nvPr>
            <p:ph sz="quarter" idx="10"/>
          </p:nvPr>
        </p:nvSpPr>
        <p:spPr>
          <a:xfrm>
            <a:off x="331283" y="904875"/>
            <a:ext cx="8692137" cy="40592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3783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2" name="Shape 72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454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7164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DF2F6C-4754-1390-98D7-C14D759D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A391-DF84-4B5B-8058-89050B3625B7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EFA81A-5C88-4C74-55B8-A08BCB3B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DD0596-27FC-A7A7-8035-A7CAB7AB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5A36-AB93-45C8-B53B-5B00917C69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591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911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405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20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3"/>
            <a:ext cx="9144000" cy="733431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63" name="Shape 63"/>
          <p:cNvSpPr/>
          <p:nvPr/>
        </p:nvSpPr>
        <p:spPr>
          <a:xfrm>
            <a:off x="0" y="733529"/>
            <a:ext cx="247200" cy="825801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47200" y="0"/>
            <a:ext cx="8896800" cy="733434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0" name="Shape 58"/>
          <p:cNvSpPr txBox="1">
            <a:spLocks noGrp="1"/>
          </p:cNvSpPr>
          <p:nvPr>
            <p:ph type="body" idx="1"/>
          </p:nvPr>
        </p:nvSpPr>
        <p:spPr>
          <a:xfrm>
            <a:off x="311281" y="994786"/>
            <a:ext cx="2748267" cy="3579521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" name="Shape 59"/>
          <p:cNvSpPr txBox="1">
            <a:spLocks noGrp="1"/>
          </p:cNvSpPr>
          <p:nvPr>
            <p:ph type="body" idx="2"/>
          </p:nvPr>
        </p:nvSpPr>
        <p:spPr>
          <a:xfrm>
            <a:off x="3298241" y="994786"/>
            <a:ext cx="2748267" cy="3579521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60"/>
          <p:cNvSpPr txBox="1">
            <a:spLocks noGrp="1"/>
          </p:cNvSpPr>
          <p:nvPr>
            <p:ph type="body" idx="3"/>
          </p:nvPr>
        </p:nvSpPr>
        <p:spPr>
          <a:xfrm>
            <a:off x="6285201" y="994786"/>
            <a:ext cx="2748267" cy="3579521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083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866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822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476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13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25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902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32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344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41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 rot="16200000">
            <a:off x="1263072" y="3622893"/>
            <a:ext cx="247200" cy="2773344"/>
          </a:xfrm>
          <a:prstGeom prst="rect">
            <a:avLst/>
          </a:prstGeom>
          <a:solidFill>
            <a:srgbClr val="DE817A"/>
          </a:solidFill>
          <a:ln>
            <a:solidFill>
              <a:srgbClr val="DE817A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 rot="16200000">
            <a:off x="5770828" y="3749565"/>
            <a:ext cx="247200" cy="2520000"/>
          </a:xfrm>
          <a:prstGeom prst="rect">
            <a:avLst/>
          </a:prstGeom>
          <a:solidFill>
            <a:srgbClr val="D24754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 rot="16200000">
            <a:off x="7809575" y="4230819"/>
            <a:ext cx="247200" cy="15574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 rot="16200000">
            <a:off x="8808577" y="4797741"/>
            <a:ext cx="247200" cy="423647"/>
          </a:xfrm>
          <a:prstGeom prst="rect">
            <a:avLst/>
          </a:prstGeom>
          <a:solidFill>
            <a:srgbClr val="C8102E"/>
          </a:solidFill>
          <a:ln>
            <a:solidFill>
              <a:srgbClr val="C8102E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 rot="16200000">
            <a:off x="3580286" y="4079023"/>
            <a:ext cx="247200" cy="1861083"/>
          </a:xfrm>
          <a:prstGeom prst="rect">
            <a:avLst/>
          </a:prstGeom>
          <a:solidFill>
            <a:srgbClr val="C8102E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9986" y="14750"/>
            <a:ext cx="8702186" cy="668538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1" name="Espaço Reservado para Conteúdo 3"/>
          <p:cNvSpPr>
            <a:spLocks noGrp="1"/>
          </p:cNvSpPr>
          <p:nvPr>
            <p:ph sz="quarter" idx="10"/>
          </p:nvPr>
        </p:nvSpPr>
        <p:spPr>
          <a:xfrm>
            <a:off x="70034" y="904875"/>
            <a:ext cx="8631238" cy="40592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2" name="Retângulo 11"/>
          <p:cNvSpPr/>
          <p:nvPr userDrawn="1"/>
        </p:nvSpPr>
        <p:spPr>
          <a:xfrm>
            <a:off x="8610601" y="1"/>
            <a:ext cx="533400" cy="33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6FA50F3-E681-4ED4-AF75-910669578683}" type="slidenum">
              <a:rPr lang="pt-BR" b="1" smtClean="0">
                <a:solidFill>
                  <a:schemeClr val="tx1"/>
                </a:solidFill>
              </a:rPr>
              <a:t>‹nº›</a:t>
            </a:fld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002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-3" y="6"/>
            <a:ext cx="247200" cy="331583"/>
          </a:xfrm>
          <a:prstGeom prst="rect">
            <a:avLst/>
          </a:prstGeom>
          <a:solidFill>
            <a:srgbClr val="DE817A"/>
          </a:solidFill>
          <a:ln>
            <a:solidFill>
              <a:srgbClr val="DE817A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-3" y="1256044"/>
            <a:ext cx="247200" cy="1830062"/>
          </a:xfrm>
          <a:prstGeom prst="rect">
            <a:avLst/>
          </a:prstGeom>
          <a:solidFill>
            <a:srgbClr val="D24754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-3" y="3086100"/>
            <a:ext cx="247200" cy="605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-3" y="3691500"/>
            <a:ext cx="247200" cy="1452000"/>
          </a:xfrm>
          <a:prstGeom prst="rect">
            <a:avLst/>
          </a:prstGeom>
          <a:solidFill>
            <a:srgbClr val="C8102E"/>
          </a:solidFill>
          <a:ln>
            <a:solidFill>
              <a:srgbClr val="C8102E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-4" y="341641"/>
            <a:ext cx="4561955" cy="904351"/>
          </a:xfrm>
          <a:prstGeom prst="rect">
            <a:avLst/>
          </a:prstGeom>
          <a:solidFill>
            <a:srgbClr val="C8102E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8610601" y="1"/>
            <a:ext cx="533400" cy="33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6FA50F3-E681-4ED4-AF75-910669578683}" type="slidenum">
              <a:rPr lang="pt-BR" b="1" smtClean="0">
                <a:solidFill>
                  <a:schemeClr val="tx1"/>
                </a:solidFill>
              </a:rPr>
              <a:t>‹nº›</a:t>
            </a:fld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0" name="Shape 38"/>
          <p:cNvSpPr txBox="1">
            <a:spLocks noGrp="1"/>
          </p:cNvSpPr>
          <p:nvPr>
            <p:ph type="title"/>
          </p:nvPr>
        </p:nvSpPr>
        <p:spPr>
          <a:xfrm>
            <a:off x="422031" y="341641"/>
            <a:ext cx="4139920" cy="904351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 sz="20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1" name="Espaço Reservado para Conteúdo 3"/>
          <p:cNvSpPr>
            <a:spLocks noGrp="1"/>
          </p:cNvSpPr>
          <p:nvPr>
            <p:ph sz="quarter" idx="10"/>
          </p:nvPr>
        </p:nvSpPr>
        <p:spPr>
          <a:xfrm>
            <a:off x="602900" y="1487156"/>
            <a:ext cx="8098371" cy="347695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7609432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-4" y="492370"/>
            <a:ext cx="3486782" cy="723469"/>
          </a:xfrm>
          <a:prstGeom prst="rect">
            <a:avLst/>
          </a:prstGeom>
          <a:solidFill>
            <a:srgbClr val="DE817A"/>
          </a:solidFill>
          <a:ln>
            <a:solidFill>
              <a:srgbClr val="DE817A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-4" y="1215839"/>
            <a:ext cx="3486782" cy="2587437"/>
          </a:xfrm>
          <a:prstGeom prst="rect">
            <a:avLst/>
          </a:prstGeom>
          <a:solidFill>
            <a:srgbClr val="D24754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-4" y="3809575"/>
            <a:ext cx="3486782" cy="605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-4" y="4421274"/>
            <a:ext cx="3486782" cy="722225"/>
          </a:xfrm>
          <a:prstGeom prst="rect">
            <a:avLst/>
          </a:prstGeom>
          <a:solidFill>
            <a:srgbClr val="C8102E"/>
          </a:solidFill>
          <a:ln>
            <a:solidFill>
              <a:srgbClr val="C8102E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-4" y="0"/>
            <a:ext cx="3486782" cy="492370"/>
          </a:xfrm>
          <a:prstGeom prst="rect">
            <a:avLst/>
          </a:prstGeom>
          <a:solidFill>
            <a:srgbClr val="C8102E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2933700" y="171450"/>
            <a:ext cx="6080125" cy="48323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1" name="Retângulo 10"/>
          <p:cNvSpPr/>
          <p:nvPr userDrawn="1"/>
        </p:nvSpPr>
        <p:spPr>
          <a:xfrm>
            <a:off x="8610601" y="1"/>
            <a:ext cx="533400" cy="33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6FA50F3-E681-4ED4-AF75-910669578683}" type="slidenum">
              <a:rPr lang="pt-BR" b="1" smtClean="0">
                <a:solidFill>
                  <a:schemeClr val="tx1"/>
                </a:solidFill>
              </a:rPr>
              <a:t>‹nº›</a:t>
            </a:fld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4723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240139"/>
            <a:ext cx="9144000" cy="269159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251209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2" name="Shape 12"/>
          <p:cNvSpPr/>
          <p:nvPr/>
        </p:nvSpPr>
        <p:spPr>
          <a:xfrm flipV="1">
            <a:off x="0" y="3509299"/>
            <a:ext cx="9144000" cy="116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3625306"/>
            <a:ext cx="9144000" cy="1518269"/>
          </a:xfrm>
          <a:prstGeom prst="rect">
            <a:avLst/>
          </a:prstGeom>
          <a:solidFill>
            <a:srgbClr val="DE817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73334" y="367219"/>
            <a:ext cx="8749602" cy="2872919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000">
                <a:latin typeface="+mj-lt"/>
              </a:defRPr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0013" y="3989388"/>
            <a:ext cx="8943975" cy="1044575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499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867960"/>
            <a:ext cx="9144000" cy="269159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251209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2" name="Shape 12"/>
          <p:cNvSpPr/>
          <p:nvPr/>
        </p:nvSpPr>
        <p:spPr>
          <a:xfrm flipV="1">
            <a:off x="0" y="4745240"/>
            <a:ext cx="9144000" cy="116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73334" y="367219"/>
            <a:ext cx="8749602" cy="2872919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000">
                <a:latin typeface="+mj-lt"/>
              </a:defRPr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106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251209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73334" y="367219"/>
            <a:ext cx="8749602" cy="2872919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000">
                <a:latin typeface="+mj-lt"/>
              </a:defRPr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377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-4" y="492370"/>
            <a:ext cx="9144004" cy="723469"/>
          </a:xfrm>
          <a:prstGeom prst="rect">
            <a:avLst/>
          </a:prstGeom>
          <a:solidFill>
            <a:srgbClr val="DE817A"/>
          </a:solidFill>
          <a:ln>
            <a:solidFill>
              <a:srgbClr val="DE817A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-4" y="1215839"/>
            <a:ext cx="9144004" cy="2587437"/>
          </a:xfrm>
          <a:prstGeom prst="rect">
            <a:avLst/>
          </a:prstGeom>
          <a:solidFill>
            <a:srgbClr val="D24754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-4" y="3809575"/>
            <a:ext cx="9144004" cy="605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-4" y="4421274"/>
            <a:ext cx="9144004" cy="722225"/>
          </a:xfrm>
          <a:prstGeom prst="rect">
            <a:avLst/>
          </a:prstGeom>
          <a:solidFill>
            <a:srgbClr val="C8102E"/>
          </a:solidFill>
          <a:ln>
            <a:solidFill>
              <a:srgbClr val="C8102E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-4" y="0"/>
            <a:ext cx="9144004" cy="492370"/>
          </a:xfrm>
          <a:prstGeom prst="rect">
            <a:avLst/>
          </a:prstGeom>
          <a:solidFill>
            <a:srgbClr val="C8102E"/>
          </a:solidFill>
          <a:ln>
            <a:solidFill>
              <a:srgbClr val="D24754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8" name="Shape 25"/>
          <p:cNvSpPr/>
          <p:nvPr userDrawn="1"/>
        </p:nvSpPr>
        <p:spPr>
          <a:xfrm>
            <a:off x="3398538" y="1599538"/>
            <a:ext cx="2346925" cy="1944425"/>
          </a:xfrm>
          <a:prstGeom prst="rect">
            <a:avLst/>
          </a:prstGeom>
          <a:solidFill>
            <a:srgbClr val="D24754"/>
          </a:solidFill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tx1">
                    <a:lumMod val="65000"/>
                    <a:lumOff val="35000"/>
                    <a:alpha val="20380"/>
                  </a:schemeClr>
                </a:solidFill>
                <a:latin typeface="Impac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826678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■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72" r:id="rId3"/>
    <p:sldLayoutId id="2147483670" r:id="rId4"/>
    <p:sldLayoutId id="2147483666" r:id="rId5"/>
    <p:sldLayoutId id="2147483685" r:id="rId6"/>
    <p:sldLayoutId id="2147483686" r:id="rId7"/>
    <p:sldLayoutId id="2147483687" r:id="rId8"/>
    <p:sldLayoutId id="2147483667" r:id="rId9"/>
    <p:sldLayoutId id="2147483671" r:id="rId10"/>
    <p:sldLayoutId id="2147483665" r:id="rId11"/>
    <p:sldLayoutId id="2147483663" r:id="rId12"/>
    <p:sldLayoutId id="2147483669" r:id="rId13"/>
    <p:sldLayoutId id="2147483662" r:id="rId14"/>
    <p:sldLayoutId id="2147483689" r:id="rId15"/>
    <p:sldLayoutId id="2147483690" r:id="rId16"/>
    <p:sldLayoutId id="2147483691" r:id="rId17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D06C-2094-445A-8B73-E7D290C26C9B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2970-3400-4FAA-8C62-E6468FD88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26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i.org/10.1016/j.uclim.2018.12.007" TargetMode="External"/><Relationship Id="rId4" Type="http://schemas.openxmlformats.org/officeDocument/2006/relationships/hyperlink" Target="https://www.sciencedirect.com/topics/engineering/sao-paul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gmd-14-3251-2021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gmd-14-3251-202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i.org/10.5194/gmd-14-3251-2021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i.org/10.5194/gmd-14-3251-202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brasil.mapbiomas.org/en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hyperlink" Target="https://www.wudapt.org/wudapt-to-wrf/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cli1012019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i.org/10.3390/cli10120197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uclim.2018.12.00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i.org/10.1016/j.uclim.2018.12.007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i.org/10.1016/j.uclim.2018.12.00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uclim.2018.12.00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uclim.2018.12.007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199" y="314880"/>
            <a:ext cx="8749602" cy="1711952"/>
          </a:xfrm>
        </p:spPr>
        <p:txBody>
          <a:bodyPr/>
          <a:lstStyle/>
          <a:p>
            <a:br>
              <a:rPr lang="en-US" sz="3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br>
              <a:rPr lang="en-US" sz="3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3800" dirty="0">
                <a:solidFill>
                  <a:schemeClr val="tx1"/>
                </a:solidFill>
                <a:latin typeface="Cambria" panose="02040503050406030204" pitchFamily="18" charset="0"/>
              </a:rPr>
              <a:t>Enhancing Urban Canopy Features and Air Quality: WUDAPT Implementation Studies in Brazil</a:t>
            </a:r>
            <a:br>
              <a:rPr lang="en-US" sz="3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br>
              <a:rPr lang="en-US" sz="3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en-US" sz="3800" dirty="0">
              <a:latin typeface="Cambria" panose="020405030504060302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60038" y="4706241"/>
            <a:ext cx="37689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pt-BR" sz="1600" b="1">
                <a:solidFill>
                  <a:schemeClr val="tx1"/>
                </a:solidFill>
                <a:latin typeface="Cambria" panose="02040503050406030204" pitchFamily="18" charset="0"/>
              </a:rPr>
              <a:t>22nd Annual CMAS Conference  - 2023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E09C94-3C55-4A0F-BBFD-1CF375F861FE}"/>
              </a:ext>
            </a:extLst>
          </p:cNvPr>
          <p:cNvSpPr/>
          <p:nvPr/>
        </p:nvSpPr>
        <p:spPr>
          <a:xfrm>
            <a:off x="197199" y="2313050"/>
            <a:ext cx="87496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mbria" panose="02040503050406030204" pitchFamily="18" charset="0"/>
              </a:rPr>
              <a:t>Maria de Fatima Andrade</a:t>
            </a:r>
            <a:r>
              <a:rPr lang="en-US" sz="1800" baseline="30000" dirty="0">
                <a:latin typeface="Cambria" panose="02040503050406030204" pitchFamily="18" charset="0"/>
              </a:rPr>
              <a:t>1</a:t>
            </a:r>
            <a:r>
              <a:rPr lang="en-US" sz="1800" dirty="0">
                <a:latin typeface="Cambria" panose="02040503050406030204" pitchFamily="18" charset="0"/>
              </a:rPr>
              <a:t>, Mario </a:t>
            </a:r>
            <a:r>
              <a:rPr lang="en-US" sz="1800" dirty="0" err="1">
                <a:latin typeface="Cambria" panose="02040503050406030204" pitchFamily="18" charset="0"/>
              </a:rPr>
              <a:t>Gavidia</a:t>
            </a:r>
            <a:r>
              <a:rPr lang="en-US" sz="1800" dirty="0">
                <a:latin typeface="Cambria" panose="02040503050406030204" pitchFamily="18" charset="0"/>
              </a:rPr>
              <a:t> Calderon</a:t>
            </a:r>
            <a:r>
              <a:rPr lang="en-US" sz="1800" baseline="30000" dirty="0">
                <a:latin typeface="Cambria" panose="02040503050406030204" pitchFamily="18" charset="0"/>
              </a:rPr>
              <a:t>1</a:t>
            </a:r>
            <a:r>
              <a:rPr lang="en-US" sz="1800" dirty="0">
                <a:latin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</a:rPr>
              <a:t>Edmilson</a:t>
            </a:r>
            <a:r>
              <a:rPr lang="en-US" sz="1800" dirty="0">
                <a:latin typeface="Cambria" panose="02040503050406030204" pitchFamily="18" charset="0"/>
              </a:rPr>
              <a:t> Dias de Freitas</a:t>
            </a:r>
            <a:r>
              <a:rPr lang="en-US" sz="1800" baseline="30000" dirty="0">
                <a:latin typeface="Cambria" panose="02040503050406030204" pitchFamily="18" charset="0"/>
              </a:rPr>
              <a:t>1</a:t>
            </a:r>
            <a:r>
              <a:rPr lang="en-US" sz="1800" dirty="0">
                <a:latin typeface="Cambria" panose="02040503050406030204" pitchFamily="18" charset="0"/>
              </a:rPr>
              <a:t>, </a:t>
            </a:r>
            <a:r>
              <a:rPr lang="en-US" sz="1800" b="1" dirty="0" err="1">
                <a:latin typeface="Cambria" panose="02040503050406030204" pitchFamily="18" charset="0"/>
              </a:rPr>
              <a:t>Taciana</a:t>
            </a:r>
            <a:r>
              <a:rPr lang="en-US" sz="1800" b="1" dirty="0">
                <a:latin typeface="Cambria" panose="02040503050406030204" pitchFamily="18" charset="0"/>
              </a:rPr>
              <a:t> Toledo de Almeida Albuquerque</a:t>
            </a:r>
            <a:r>
              <a:rPr lang="en-US" sz="1800" baseline="30000" dirty="0">
                <a:latin typeface="Cambria" panose="02040503050406030204" pitchFamily="18" charset="0"/>
              </a:rPr>
              <a:t>2,3</a:t>
            </a:r>
            <a:endParaRPr lang="en-US" sz="1800" dirty="0">
              <a:latin typeface="Cambria" panose="02040503050406030204" pitchFamily="18" charset="0"/>
            </a:endParaRPr>
          </a:p>
          <a:p>
            <a:endParaRPr lang="en-US" sz="1800" b="1" dirty="0">
              <a:latin typeface="Cambria" panose="02040503050406030204" pitchFamily="18" charset="0"/>
            </a:endParaRPr>
          </a:p>
          <a:p>
            <a:endParaRPr lang="en-US" sz="1800" b="1" dirty="0">
              <a:latin typeface="Cambria" panose="02040503050406030204" pitchFamily="18" charset="0"/>
            </a:endParaRPr>
          </a:p>
          <a:p>
            <a:endParaRPr lang="en-US" sz="1800" b="1" dirty="0">
              <a:latin typeface="Cambria" panose="02040503050406030204" pitchFamily="18" charset="0"/>
            </a:endParaRPr>
          </a:p>
          <a:p>
            <a:endParaRPr lang="en-US" sz="1800" b="1" dirty="0">
              <a:latin typeface="Cambria" panose="0204050305040603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918579-4AE2-5CF8-C463-92AC1A4BA5B4}"/>
              </a:ext>
            </a:extLst>
          </p:cNvPr>
          <p:cNvSpPr txBox="1"/>
          <p:nvPr/>
        </p:nvSpPr>
        <p:spPr>
          <a:xfrm>
            <a:off x="1430983" y="3290469"/>
            <a:ext cx="661426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kern="100" baseline="30000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800" kern="100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São Paulo, </a:t>
            </a:r>
            <a:r>
              <a:rPr lang="en-US" sz="1800" kern="100" baseline="30000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800" b="1" kern="100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Federal University of Minas Gerais,</a:t>
            </a:r>
            <a:r>
              <a:rPr lang="en-US" sz="1800" kern="100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baseline="30000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kern="100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Federal University of </a:t>
            </a:r>
            <a:r>
              <a:rPr lang="en-US" sz="1800" kern="100" dirty="0" err="1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Espírito</a:t>
            </a:r>
            <a:r>
              <a:rPr lang="en-US" sz="1800" kern="100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Santo - Brazil</a:t>
            </a:r>
            <a:endParaRPr lang="en-US" sz="1800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6854979-B271-9DC6-50D2-E0038DC4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20" y="4721007"/>
            <a:ext cx="711941" cy="2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21ACEFA0-FA95-520A-30C6-03C0EB99C5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58421"/>
          <a:stretch/>
        </p:blipFill>
        <p:spPr>
          <a:xfrm>
            <a:off x="82213" y="4726722"/>
            <a:ext cx="874867" cy="348759"/>
          </a:xfrm>
          <a:prstGeom prst="rect">
            <a:avLst/>
          </a:prstGeom>
        </p:spPr>
      </p:pic>
      <p:pic>
        <p:nvPicPr>
          <p:cNvPr id="11" name="Imagem 10" descr="Logotipo, nome da empresa&#10;&#10;Descrição gerada automaticamente">
            <a:extLst>
              <a:ext uri="{FF2B5EF4-FFF2-40B4-BE49-F238E27FC236}">
                <a16:creationId xmlns:a16="http://schemas.microsoft.com/office/drawing/2014/main" id="{4E8C4506-1D1E-0AA6-211D-C5874DD8D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99" y="4694854"/>
            <a:ext cx="892928" cy="412494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5D532C48-D510-35DD-B754-E0199BDE62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25946" b="23280"/>
          <a:stretch/>
        </p:blipFill>
        <p:spPr>
          <a:xfrm>
            <a:off x="6866130" y="4723046"/>
            <a:ext cx="711941" cy="305901"/>
          </a:xfrm>
          <a:prstGeom prst="rect">
            <a:avLst/>
          </a:prstGeom>
        </p:spPr>
      </p:pic>
      <p:pic>
        <p:nvPicPr>
          <p:cNvPr id="14" name="Imagem 13" descr="Logotipo, nome da empresa&#10;&#10;Descrição gerada automaticamente">
            <a:extLst>
              <a:ext uri="{FF2B5EF4-FFF2-40B4-BE49-F238E27FC236}">
                <a16:creationId xmlns:a16="http://schemas.microsoft.com/office/drawing/2014/main" id="{83ED54AE-8054-C542-5FF7-A97A6D59F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25" t="27858" r="24956" b="26323"/>
          <a:stretch/>
        </p:blipFill>
        <p:spPr>
          <a:xfrm>
            <a:off x="8520871" y="4734747"/>
            <a:ext cx="453083" cy="3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6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. 6">
            <a:extLst>
              <a:ext uri="{FF2B5EF4-FFF2-40B4-BE49-F238E27FC236}">
                <a16:creationId xmlns:a16="http://schemas.microsoft.com/office/drawing/2014/main" id="{49474657-516B-D877-6372-9630669B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38" y="187459"/>
            <a:ext cx="4034530" cy="476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64378B0-7BFD-3AE4-041E-B5DD8D1BBEF0}"/>
              </a:ext>
            </a:extLst>
          </p:cNvPr>
          <p:cNvSpPr txBox="1"/>
          <p:nvPr/>
        </p:nvSpPr>
        <p:spPr>
          <a:xfrm>
            <a:off x="282804" y="445112"/>
            <a:ext cx="460028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0" u="none" strike="noStrike" cap="none" dirty="0">
                <a:solidFill>
                  <a:srgbClr val="1F1F1F"/>
                </a:solidFill>
                <a:latin typeface="Cambria" panose="02040503050406030204" pitchFamily="18" charset="0"/>
                <a:cs typeface="Arial" panose="020B0604020202020204" pitchFamily="34" charset="0"/>
                <a:sym typeface="Arial"/>
              </a:rPr>
              <a:t>Results</a:t>
            </a:r>
          </a:p>
          <a:p>
            <a:pPr>
              <a:spcAft>
                <a:spcPts val="600"/>
              </a:spcAft>
            </a:pPr>
            <a:endParaRPr lang="en-US" sz="1600" i="0" u="none" strike="noStrike" cap="none" dirty="0">
              <a:solidFill>
                <a:srgbClr val="1F1F1F"/>
              </a:solidFill>
              <a:latin typeface="Cambria" panose="02040503050406030204" pitchFamily="18" charset="0"/>
              <a:cs typeface="Arial" panose="020B0604020202020204" pitchFamily="34" charset="0"/>
              <a:sym typeface="Arial"/>
            </a:endParaRP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1F1F1F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i="0" u="none" strike="noStrike" cap="none" dirty="0">
                <a:solidFill>
                  <a:srgbClr val="1F1F1F"/>
                </a:solidFill>
                <a:latin typeface="Cambria" panose="02040503050406030204" pitchFamily="18" charset="0"/>
                <a:cs typeface="Arial" panose="020B0604020202020204" pitchFamily="34" charset="0"/>
                <a:sym typeface="Arial"/>
              </a:rPr>
              <a:t>Comparison of averaged observations (black) in the </a:t>
            </a:r>
            <a:r>
              <a:rPr lang="en-US" sz="1600" i="0" strike="noStrike" cap="none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/>
                <a:hlinkClick r:id="rId4" tooltip="Learn more about MASP from ScienceDirect's AI-generated Topic Pag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MASP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/>
              </a:rPr>
              <a:t> </a:t>
            </a:r>
            <a:r>
              <a:rPr lang="en-US" sz="1600" i="0" u="none" strike="noStrike" cap="none" dirty="0">
                <a:solidFill>
                  <a:srgbClr val="1F1F1F"/>
                </a:solidFill>
                <a:latin typeface="Cambria" panose="02040503050406030204" pitchFamily="18" charset="0"/>
                <a:cs typeface="Arial" panose="020B0604020202020204" pitchFamily="34" charset="0"/>
                <a:sym typeface="Arial"/>
              </a:rPr>
              <a:t>and averaged simulations, USGS (green) and BEP-WUDAPT (red)</a:t>
            </a:r>
          </a:p>
          <a:p>
            <a:pPr>
              <a:spcAft>
                <a:spcPts val="600"/>
              </a:spcAft>
            </a:pPr>
            <a:endParaRPr lang="en-US" sz="2800" b="1" i="0" u="none" strike="noStrike" cap="none" dirty="0">
              <a:solidFill>
                <a:srgbClr val="1F1F1F"/>
              </a:solidFill>
              <a:latin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0F3F0F-C085-EA6D-2D17-578E5D00E106}"/>
              </a:ext>
            </a:extLst>
          </p:cNvPr>
          <p:cNvSpPr txBox="1"/>
          <p:nvPr/>
        </p:nvSpPr>
        <p:spPr>
          <a:xfrm>
            <a:off x="5547674" y="198891"/>
            <a:ext cx="18052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3455" indent="-213455">
              <a:spcAft>
                <a:spcPts val="600"/>
              </a:spcAft>
              <a:buAutoNum type="alphaLcParenBoth"/>
            </a:pPr>
            <a:r>
              <a:rPr lang="en-US" sz="1000" b="1" i="0" u="none" strike="noStrike" cap="none" dirty="0">
                <a:solidFill>
                  <a:srgbClr val="1F1F1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2-m temperature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75C98A4-697C-9E22-2235-B6CCD0ECE32D}"/>
              </a:ext>
            </a:extLst>
          </p:cNvPr>
          <p:cNvSpPr txBox="1"/>
          <p:nvPr/>
        </p:nvSpPr>
        <p:spPr>
          <a:xfrm>
            <a:off x="5628666" y="1293576"/>
            <a:ext cx="20447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i="0" u="none" strike="noStrike" cap="none" dirty="0">
                <a:solidFill>
                  <a:srgbClr val="1F1F1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(b) relative humidity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054D24-3461-8950-C8DF-63F4DF6E7861}"/>
              </a:ext>
            </a:extLst>
          </p:cNvPr>
          <p:cNvSpPr txBox="1"/>
          <p:nvPr/>
        </p:nvSpPr>
        <p:spPr>
          <a:xfrm>
            <a:off x="5628666" y="2480208"/>
            <a:ext cx="13797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r>
              <a:rPr lang="en-US" sz="1000" b="1" i="0" u="none" strike="noStrike" cap="none" dirty="0">
                <a:solidFill>
                  <a:srgbClr val="1F1F1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10-m 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wind speed</a:t>
            </a:r>
            <a:endParaRPr lang="pt-BR" sz="10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C9E9B92-39EC-C184-8AB4-00EA9C63D950}"/>
              </a:ext>
            </a:extLst>
          </p:cNvPr>
          <p:cNvSpPr txBox="1"/>
          <p:nvPr/>
        </p:nvSpPr>
        <p:spPr>
          <a:xfrm>
            <a:off x="5387419" y="379481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i="0" u="none" strike="noStrike" cap="none" dirty="0">
                <a:solidFill>
                  <a:srgbClr val="1F1F1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(d) ground level ozone </a:t>
            </a:r>
            <a:endParaRPr 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743DA29-3A6B-696D-DB03-A0EEE70D42B3}"/>
              </a:ext>
            </a:extLst>
          </p:cNvPr>
          <p:cNvSpPr txBox="1"/>
          <p:nvPr/>
        </p:nvSpPr>
        <p:spPr>
          <a:xfrm>
            <a:off x="3806353" y="4908571"/>
            <a:ext cx="351715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b="0" i="0" u="none" strike="noStrike" dirty="0">
                <a:solidFill>
                  <a:srgbClr val="0272B1"/>
                </a:solidFill>
                <a:effectLst/>
                <a:latin typeface="ElsevierSans"/>
                <a:hlinkClick r:id="rId5" tooltip="Persistent link using digital object identifier"/>
              </a:rPr>
              <a:t>https://doi.org/10.1016/j.uclim.2018.12.007</a:t>
            </a:r>
            <a:endParaRPr lang="pt-BR" sz="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3F7B2C-130B-1BBA-9216-715BB3A51602}"/>
              </a:ext>
            </a:extLst>
          </p:cNvPr>
          <p:cNvSpPr txBox="1"/>
          <p:nvPr/>
        </p:nvSpPr>
        <p:spPr>
          <a:xfrm>
            <a:off x="282804" y="4956041"/>
            <a:ext cx="351715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Urban</a:t>
            </a:r>
            <a:r>
              <a:rPr lang="pt-BR" sz="7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7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Climate</a:t>
            </a:r>
            <a:r>
              <a:rPr lang="pt-BR" sz="7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pt-BR" sz="7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Vol</a:t>
            </a:r>
            <a:r>
              <a:rPr lang="pt-BR" sz="7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27, </a:t>
            </a:r>
            <a:r>
              <a:rPr lang="pt-BR" sz="7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March</a:t>
            </a:r>
            <a:r>
              <a:rPr lang="pt-BR" sz="7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2019, </a:t>
            </a:r>
            <a:r>
              <a:rPr lang="pt-BR" sz="7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Pages</a:t>
            </a:r>
            <a:r>
              <a:rPr lang="pt-BR" sz="7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293-313</a:t>
            </a:r>
          </a:p>
        </p:txBody>
      </p:sp>
    </p:spTree>
    <p:extLst>
      <p:ext uri="{BB962C8B-B14F-4D97-AF65-F5344CB8AC3E}">
        <p14:creationId xmlns:p14="http://schemas.microsoft.com/office/powerpoint/2010/main" val="8484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01CE64-B034-C325-C45C-AF26D209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4088054"/>
            <a:ext cx="8673261" cy="1055446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800" b="0" i="0" dirty="0">
                <a:effectLst/>
                <a:latin typeface="Cambria" panose="02040503050406030204" pitchFamily="18" charset="0"/>
              </a:rPr>
              <a:t>The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main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reason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for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the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BEP-WUDAPT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simulated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O</a:t>
            </a:r>
            <a:r>
              <a:rPr lang="pt-BR" sz="1800" b="0" i="0" baseline="-25000" dirty="0">
                <a:effectLst/>
                <a:latin typeface="Cambria" panose="02040503050406030204" pitchFamily="18" charset="0"/>
              </a:rPr>
              <a:t>3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lower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than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the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USGS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at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peak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times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may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be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the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shadowing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and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radiative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trapping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effects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in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street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canyons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from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the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 BEP </a:t>
            </a:r>
            <a:r>
              <a:rPr lang="pt-BR" sz="1800" b="0" i="0" dirty="0" err="1">
                <a:effectLst/>
                <a:latin typeface="Cambria" panose="02040503050406030204" pitchFamily="18" charset="0"/>
              </a:rPr>
              <a:t>parameterization</a:t>
            </a:r>
            <a:r>
              <a:rPr lang="pt-BR" sz="1800" b="0" i="0" dirty="0">
                <a:effectLst/>
                <a:latin typeface="Cambria" panose="02040503050406030204" pitchFamily="18" charset="0"/>
              </a:rPr>
              <a:t>. </a:t>
            </a:r>
            <a:endParaRPr lang="pt-BR" sz="1800" dirty="0">
              <a:latin typeface="Cambria" panose="02040503050406030204" pitchFamily="18" charset="0"/>
            </a:endParaRPr>
          </a:p>
        </p:txBody>
      </p:sp>
      <p:pic>
        <p:nvPicPr>
          <p:cNvPr id="4" name="Picture 4" descr="Fig. 12">
            <a:extLst>
              <a:ext uri="{FF2B5EF4-FFF2-40B4-BE49-F238E27FC236}">
                <a16:creationId xmlns:a16="http://schemas.microsoft.com/office/drawing/2014/main" id="{880D38EC-AD76-9358-FEA7-0197E62C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996" y="1000297"/>
            <a:ext cx="3580008" cy="3087757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DA0ECA2-97DB-9926-C806-D0A12F0CB19F}"/>
              </a:ext>
            </a:extLst>
          </p:cNvPr>
          <p:cNvSpPr txBox="1"/>
          <p:nvPr/>
        </p:nvSpPr>
        <p:spPr>
          <a:xfrm>
            <a:off x="1084113" y="103662"/>
            <a:ext cx="6371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Vertical ozone </a:t>
            </a:r>
            <a:r>
              <a:rPr lang="pt-BR" sz="1800" b="1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diurnal</a:t>
            </a:r>
            <a:r>
              <a:rPr lang="pt-BR" sz="1800" b="1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800" b="1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variation</a:t>
            </a:r>
            <a:r>
              <a:rPr lang="pt-BR" sz="1800" b="1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over Campo de Marte for (a) USGS, </a:t>
            </a:r>
            <a:r>
              <a:rPr lang="pt-BR" sz="1800" b="1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and</a:t>
            </a:r>
            <a:r>
              <a:rPr lang="pt-BR" sz="1800" b="1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(b) BEP-WUDAPT.</a:t>
            </a:r>
            <a:endParaRPr lang="pt-BR" sz="1800" b="1" dirty="0">
              <a:latin typeface="Cambria" panose="020405030504060302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6F58C49-FE87-3CD2-DE69-CB1FBA43B728}"/>
              </a:ext>
            </a:extLst>
          </p:cNvPr>
          <p:cNvSpPr txBox="1"/>
          <p:nvPr/>
        </p:nvSpPr>
        <p:spPr>
          <a:xfrm>
            <a:off x="5169253" y="486464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  <a:hlinkClick r:id="rId3"/>
              </a:rPr>
              <a:t>https://doi.org/10.5194/gmd-14-3251-2021</a:t>
            </a:r>
            <a:r>
              <a:rPr lang="pt-BR" dirty="0">
                <a:solidFill>
                  <a:srgbClr val="464646"/>
                </a:solidFill>
                <a:latin typeface="Open Sans" panose="020B0606030504020204" pitchFamily="34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281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65547A77-6CCB-6FCC-D9E2-11DE8916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50" y="1116397"/>
            <a:ext cx="8327465" cy="668538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</a:rPr>
              <a:t>Simulation of O</a:t>
            </a:r>
            <a:r>
              <a:rPr lang="en-US" sz="2400" baseline="-25000" dirty="0">
                <a:latin typeface="Cambria" panose="02040503050406030204" pitchFamily="18" charset="0"/>
              </a:rPr>
              <a:t>3</a:t>
            </a:r>
            <a:r>
              <a:rPr lang="en-US" sz="2400" dirty="0">
                <a:latin typeface="Cambria" panose="02040503050406030204" pitchFamily="18" charset="0"/>
              </a:rPr>
              <a:t> and NOx in São Paulo Street Urban Canyons with VEIN (v0.2.2) and MUNICH (v1.0)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5344FBD-B933-96C7-3F51-2650F979AC7E}"/>
              </a:ext>
            </a:extLst>
          </p:cNvPr>
          <p:cNvSpPr txBox="1"/>
          <p:nvPr/>
        </p:nvSpPr>
        <p:spPr>
          <a:xfrm>
            <a:off x="492350" y="2568190"/>
            <a:ext cx="7985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Authors: </a:t>
            </a:r>
            <a:r>
              <a:rPr lang="pt-BR" sz="1800" b="0" i="0" dirty="0" err="1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Gavidia</a:t>
            </a:r>
            <a:r>
              <a:rPr lang="pt-BR" sz="1800" b="0" i="0" dirty="0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-Calderón, M. E., Ibarra-Espinosa, S., Kim, </a:t>
            </a:r>
            <a:r>
              <a:rPr lang="pt-BR" sz="1800" b="0" i="0" dirty="0" err="1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Y</a:t>
            </a:r>
            <a:r>
              <a:rPr lang="pt-BR" sz="1800" b="0" i="0" dirty="0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., Zhang, </a:t>
            </a:r>
            <a:r>
              <a:rPr lang="pt-BR" sz="1800" b="0" i="0" dirty="0" err="1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Y</a:t>
            </a:r>
            <a:r>
              <a:rPr lang="pt-BR" sz="1800" b="0" i="0" dirty="0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., </a:t>
            </a:r>
            <a:r>
              <a:rPr lang="pt-BR" sz="1800" b="0" i="0" dirty="0" err="1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and</a:t>
            </a:r>
            <a:r>
              <a:rPr lang="pt-BR" sz="1800" b="0" i="0" dirty="0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 Andrade, M. D. </a:t>
            </a:r>
            <a:r>
              <a:rPr lang="pt-BR" sz="1800" b="0" i="0" dirty="0" err="1">
                <a:solidFill>
                  <a:srgbClr val="464646"/>
                </a:solidFill>
                <a:effectLst/>
                <a:latin typeface="Cambria" panose="02040503050406030204" pitchFamily="18" charset="0"/>
              </a:rPr>
              <a:t>F</a:t>
            </a:r>
            <a:endParaRPr lang="pt-BR" sz="1700" dirty="0">
              <a:solidFill>
                <a:schemeClr val="tx1"/>
              </a:solidFill>
              <a:latin typeface="Cambria" panose="02040503050406030204" pitchFamily="18" charset="0"/>
              <a:cs typeface="Roboto Slab"/>
              <a:sym typeface="Roboto Slab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EE66552-B62C-E744-85B6-DB9DF69DD3D4}"/>
              </a:ext>
            </a:extLst>
          </p:cNvPr>
          <p:cNvSpPr txBox="1"/>
          <p:nvPr/>
        </p:nvSpPr>
        <p:spPr>
          <a:xfrm>
            <a:off x="4102684" y="48357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  <a:hlinkClick r:id="rId3"/>
              </a:rPr>
              <a:t>https://doi.org/10.5194/gmd-14-3251-2021</a:t>
            </a:r>
            <a:r>
              <a:rPr lang="pt-BR" dirty="0">
                <a:solidFill>
                  <a:srgbClr val="464646"/>
                </a:solidFill>
                <a:latin typeface="Open Sans" panose="020B0606030504020204" pitchFamily="34" charset="0"/>
              </a:rPr>
              <a:t> </a:t>
            </a:r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C065FCE-24BC-18A8-1A48-5B89A82B9B3B}"/>
              </a:ext>
            </a:extLst>
          </p:cNvPr>
          <p:cNvSpPr txBox="1"/>
          <p:nvPr/>
        </p:nvSpPr>
        <p:spPr>
          <a:xfrm>
            <a:off x="685523" y="489357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latin typeface="Cambria" panose="02040503050406030204" pitchFamily="18" charset="0"/>
              </a:rPr>
              <a:t>Geosci</a:t>
            </a:r>
            <a:r>
              <a:rPr lang="pt-BR" dirty="0">
                <a:latin typeface="Cambria" panose="02040503050406030204" pitchFamily="18" charset="0"/>
              </a:rPr>
              <a:t>. Model Dev., 14, 3251–3268, 2021</a:t>
            </a:r>
          </a:p>
        </p:txBody>
      </p:sp>
    </p:spTree>
    <p:extLst>
      <p:ext uri="{BB962C8B-B14F-4D97-AF65-F5344CB8AC3E}">
        <p14:creationId xmlns:p14="http://schemas.microsoft.com/office/powerpoint/2010/main" val="310045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21235" y="14750"/>
            <a:ext cx="8327465" cy="668538"/>
          </a:xfrm>
        </p:spPr>
        <p:txBody>
          <a:bodyPr spcFirstLastPara="1" wrap="square" lIns="91423" tIns="91423" rIns="91423" bIns="91423" anchor="ctr" anchorCtr="0">
            <a:normAutofit/>
          </a:bodyPr>
          <a:lstStyle/>
          <a:p>
            <a:r>
              <a:rPr lang="pt-BR" b="1" dirty="0" err="1">
                <a:latin typeface="Cambria" panose="02040503050406030204" pitchFamily="18" charset="0"/>
              </a:rPr>
              <a:t>Methodology</a:t>
            </a:r>
            <a:r>
              <a:rPr lang="pt-BR" b="1" dirty="0">
                <a:latin typeface="Cambria" panose="02040503050406030204" pitchFamily="18" charset="0"/>
              </a:rPr>
              <a:t>: WRF </a:t>
            </a:r>
            <a:r>
              <a:rPr lang="pt-BR" b="1" dirty="0" err="1">
                <a:latin typeface="Cambria" panose="02040503050406030204" pitchFamily="18" charset="0"/>
              </a:rPr>
              <a:t>Domains</a:t>
            </a:r>
            <a:endParaRPr lang="pt-BR" b="1" dirty="0">
              <a:latin typeface="Cambria" panose="020405030504060302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61401" y="4893742"/>
            <a:ext cx="5156074" cy="24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987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Gavidia-Calderon</a:t>
            </a:r>
            <a:r>
              <a:rPr lang="pt-BR" sz="98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al., GMD, 14,2021</a:t>
            </a:r>
            <a:endParaRPr lang="pt-BR" sz="10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96866B99-55AF-5757-D3BB-E8F0BB91C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483" y="1855870"/>
            <a:ext cx="3882519" cy="1431760"/>
          </a:xfrm>
          <a:prstGeom prst="rect">
            <a:avLst/>
          </a:prstGeom>
        </p:spPr>
      </p:pic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2D6610F4-7BE7-2A60-E802-B348A1B38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10" y="1334934"/>
            <a:ext cx="3633052" cy="314442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B81AF69-3B69-0949-39B1-8FF50ABE76CA}"/>
              </a:ext>
            </a:extLst>
          </p:cNvPr>
          <p:cNvSpPr txBox="1"/>
          <p:nvPr/>
        </p:nvSpPr>
        <p:spPr>
          <a:xfrm>
            <a:off x="321235" y="819966"/>
            <a:ext cx="8772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WRF simulation domains of 25 km (D01), 5 km (D02), and 1 km (D03) spatial resolution.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2B763C5-8477-DAC2-4548-8DADB5E23E95}"/>
              </a:ext>
            </a:extLst>
          </p:cNvPr>
          <p:cNvSpPr txBox="1"/>
          <p:nvPr/>
        </p:nvSpPr>
        <p:spPr>
          <a:xfrm>
            <a:off x="4484967" y="3517000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D03 provides the meteorological information for MUNICH, the city of São Paulo is outlined in a thick black line, and the red dots show MUNICH domain locations.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E6AEA8-95B4-4E31-7253-7F5CB15E77B7}"/>
              </a:ext>
            </a:extLst>
          </p:cNvPr>
          <p:cNvSpPr txBox="1"/>
          <p:nvPr/>
        </p:nvSpPr>
        <p:spPr>
          <a:xfrm>
            <a:off x="2895976" y="488252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  <a:hlinkClick r:id="rId5"/>
              </a:rPr>
              <a:t>https://doi.org/10.5194/gmd-14-3251-2021</a:t>
            </a:r>
            <a:r>
              <a:rPr lang="pt-BR" sz="1000" dirty="0">
                <a:solidFill>
                  <a:srgbClr val="464646"/>
                </a:solidFill>
                <a:latin typeface="Open Sans" panose="020B0606030504020204" pitchFamily="34" charset="0"/>
              </a:rPr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82332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5;p18">
            <a:extLst>
              <a:ext uri="{FF2B5EF4-FFF2-40B4-BE49-F238E27FC236}">
                <a16:creationId xmlns:a16="http://schemas.microsoft.com/office/drawing/2014/main" id="{4DCBC7AD-DD32-7A51-FF0D-9B52B3ACF5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0544" y="123104"/>
            <a:ext cx="10875855" cy="65275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pt-BR" sz="3600" b="1" dirty="0">
                <a:latin typeface="Cambria" panose="02040503050406030204" pitchFamily="18" charset="0"/>
              </a:rPr>
              <a:t>MUNICH input data</a:t>
            </a:r>
            <a:endParaRPr sz="3600" b="1" dirty="0">
              <a:latin typeface="Cambria" panose="02040503050406030204" pitchFamily="18" charset="0"/>
            </a:endParaRPr>
          </a:p>
        </p:txBody>
      </p:sp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2155E7C8-89D1-59AC-64EE-C3DCE5062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1" y="1242146"/>
            <a:ext cx="7879436" cy="26592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C88F784-6A2D-EC5B-5D1B-A15C831E8C7A}"/>
              </a:ext>
            </a:extLst>
          </p:cNvPr>
          <p:cNvSpPr txBox="1"/>
          <p:nvPr/>
        </p:nvSpPr>
        <p:spPr>
          <a:xfrm>
            <a:off x="1327983" y="749060"/>
            <a:ext cx="64880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Cambria" panose="02040503050406030204" pitchFamily="18" charset="0"/>
              </a:rPr>
              <a:t>Model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Urban</a:t>
            </a:r>
            <a:r>
              <a:rPr lang="pt-BR" dirty="0">
                <a:latin typeface="Cambria" panose="02040503050406030204" pitchFamily="18" charset="0"/>
              </a:rPr>
              <a:t> Network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Intersecting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Canyons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Highways</a:t>
            </a:r>
            <a:endParaRPr lang="pt-BR" dirty="0">
              <a:latin typeface="Cambria" panose="020405030504060302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91B755E-A3AF-0A70-9662-88DDFB7C33F3}"/>
              </a:ext>
            </a:extLst>
          </p:cNvPr>
          <p:cNvSpPr txBox="1"/>
          <p:nvPr/>
        </p:nvSpPr>
        <p:spPr>
          <a:xfrm>
            <a:off x="561401" y="4893742"/>
            <a:ext cx="5156074" cy="24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987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Gavidia-Calderon</a:t>
            </a:r>
            <a:r>
              <a:rPr lang="pt-BR" sz="98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al., GMD, 14,2021</a:t>
            </a:r>
            <a:endParaRPr lang="pt-BR" sz="105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19308A1-DEFC-2AE8-31D0-67A8F6BCD293}"/>
              </a:ext>
            </a:extLst>
          </p:cNvPr>
          <p:cNvSpPr txBox="1"/>
          <p:nvPr/>
        </p:nvSpPr>
        <p:spPr>
          <a:xfrm>
            <a:off x="2895976" y="488252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  <a:hlinkClick r:id="rId4"/>
              </a:rPr>
              <a:t>https://doi.org/10.5194/gmd-14-3251-2021</a:t>
            </a:r>
            <a:r>
              <a:rPr lang="pt-BR" sz="1000" dirty="0">
                <a:solidFill>
                  <a:srgbClr val="464646"/>
                </a:solidFill>
                <a:latin typeface="Open Sans" panose="020B0606030504020204" pitchFamily="34" charset="0"/>
              </a:rPr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222402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 rotWithShape="1">
          <a:blip r:embed="rId3">
            <a:alphaModFix/>
          </a:blip>
          <a:srcRect t="13337"/>
          <a:stretch/>
        </p:blipFill>
        <p:spPr>
          <a:xfrm>
            <a:off x="51751" y="841744"/>
            <a:ext cx="9144001" cy="429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4">
            <a:alphaModFix/>
          </a:blip>
          <a:srcRect l="10836" t="10774" r="21855" b="3025"/>
          <a:stretch/>
        </p:blipFill>
        <p:spPr>
          <a:xfrm>
            <a:off x="6900" y="1828876"/>
            <a:ext cx="3429000" cy="3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/>
          <p:nvPr/>
        </p:nvSpPr>
        <p:spPr>
          <a:xfrm>
            <a:off x="2716625" y="3920000"/>
            <a:ext cx="205200" cy="1689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 sz="1050">
              <a:highlight>
                <a:srgbClr val="0000FF"/>
              </a:highlight>
            </a:endParaRPr>
          </a:p>
        </p:txBody>
      </p:sp>
      <p:sp>
        <p:nvSpPr>
          <p:cNvPr id="2" name="Google Shape;110;p21">
            <a:extLst>
              <a:ext uri="{FF2B5EF4-FFF2-40B4-BE49-F238E27FC236}">
                <a16:creationId xmlns:a16="http://schemas.microsoft.com/office/drawing/2014/main" id="{8F2D3483-116B-82B1-EB28-8E80C39A8325}"/>
              </a:ext>
            </a:extLst>
          </p:cNvPr>
          <p:cNvSpPr txBox="1">
            <a:spLocks/>
          </p:cNvSpPr>
          <p:nvPr/>
        </p:nvSpPr>
        <p:spPr>
          <a:xfrm>
            <a:off x="6900" y="78144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pt-BR" sz="3600" dirty="0">
                <a:solidFill>
                  <a:schemeClr val="tx1"/>
                </a:solidFill>
                <a:latin typeface="+mj-lt"/>
              </a:rPr>
              <a:t>MUNICH </a:t>
            </a:r>
            <a:r>
              <a:rPr lang="pt-BR" sz="3600" dirty="0" err="1">
                <a:solidFill>
                  <a:schemeClr val="tx1"/>
                </a:solidFill>
                <a:latin typeface="+mj-lt"/>
              </a:rPr>
              <a:t>Domains</a:t>
            </a:r>
            <a:r>
              <a:rPr lang="pt-BR" sz="3600" dirty="0">
                <a:solidFill>
                  <a:schemeClr val="tx1"/>
                </a:solidFill>
                <a:latin typeface="+mj-lt"/>
              </a:rPr>
              <a:t> - Pinheiros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0A7FC7-178F-CEA0-76AB-F28C715C284B}"/>
              </a:ext>
            </a:extLst>
          </p:cNvPr>
          <p:cNvSpPr txBox="1"/>
          <p:nvPr/>
        </p:nvSpPr>
        <p:spPr>
          <a:xfrm>
            <a:off x="3538452" y="3701591"/>
            <a:ext cx="5708100" cy="1200329"/>
          </a:xfrm>
          <a:prstGeom prst="rect">
            <a:avLst/>
          </a:prstGeom>
          <a:solidFill>
            <a:schemeClr val="tx2">
              <a:alpha val="73291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</a:rPr>
              <a:t>30 % LCZ1 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(Compact high rise)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</a:rPr>
              <a:t>30 % LCZ8 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(Large Low Rise Building height between 5 -10m)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</a:rPr>
              <a:t>40% LCZ6 </a:t>
            </a:r>
            <a:r>
              <a:rPr lang="pt-BR" sz="1600" dirty="0">
                <a:solidFill>
                  <a:srgbClr val="FF0000"/>
                </a:solidFill>
                <a:latin typeface="Cambria" panose="02040503050406030204" pitchFamily="18" charset="0"/>
              </a:rPr>
              <a:t>(LCZ 6 – open </a:t>
            </a:r>
            <a:r>
              <a:rPr lang="pt-BR" sz="1600" dirty="0" err="1">
                <a:solidFill>
                  <a:srgbClr val="FF0000"/>
                </a:solidFill>
                <a:latin typeface="Cambria" panose="02040503050406030204" pitchFamily="18" charset="0"/>
              </a:rPr>
              <a:t>low</a:t>
            </a:r>
            <a:r>
              <a:rPr lang="pt-BR" sz="16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pt-BR" sz="1600" dirty="0" err="1">
                <a:solidFill>
                  <a:srgbClr val="FF0000"/>
                </a:solidFill>
                <a:latin typeface="Cambria" panose="02040503050406030204" pitchFamily="18" charset="0"/>
              </a:rPr>
              <a:t>rise</a:t>
            </a:r>
            <a:r>
              <a:rPr lang="pt-BR" sz="1600" dirty="0">
                <a:solidFill>
                  <a:srgbClr val="FF0000"/>
                </a:solidFill>
                <a:latin typeface="Cambria" panose="02040503050406030204" pitchFamily="18" charset="0"/>
              </a:rPr>
              <a:t> Building </a:t>
            </a:r>
            <a:r>
              <a:rPr lang="pt-BR" sz="1600" dirty="0" err="1">
                <a:solidFill>
                  <a:srgbClr val="FF0000"/>
                </a:solidFill>
                <a:latin typeface="Cambria" panose="02040503050406030204" pitchFamily="18" charset="0"/>
              </a:rPr>
              <a:t>height</a:t>
            </a:r>
            <a:r>
              <a:rPr lang="pt-BR" sz="16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pt-BR" sz="1600" dirty="0" err="1">
                <a:solidFill>
                  <a:srgbClr val="FF0000"/>
                </a:solidFill>
                <a:latin typeface="Cambria" panose="02040503050406030204" pitchFamily="18" charset="0"/>
              </a:rPr>
              <a:t>of</a:t>
            </a:r>
            <a:r>
              <a:rPr lang="pt-BR" sz="1600" dirty="0">
                <a:solidFill>
                  <a:srgbClr val="FF0000"/>
                </a:solidFill>
                <a:latin typeface="Cambria" panose="02040503050406030204" pitchFamily="18" charset="0"/>
              </a:rPr>
              <a:t> 5 m 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</a:rPr>
              <a:t>9 grid points from WRF cover the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</a:rPr>
              <a:t>Pinheiros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3686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755825-20F0-6F98-1E8B-770739C2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35" y="14750"/>
            <a:ext cx="8327465" cy="66853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MUNICH RESULTS</a:t>
            </a:r>
          </a:p>
        </p:txBody>
      </p:sp>
      <p:pic>
        <p:nvPicPr>
          <p:cNvPr id="12" name="Imagem 11" descr="Gráfico, Histograma&#10;&#10;Descrição gerada automaticamente">
            <a:extLst>
              <a:ext uri="{FF2B5EF4-FFF2-40B4-BE49-F238E27FC236}">
                <a16:creationId xmlns:a16="http://schemas.microsoft.com/office/drawing/2014/main" id="{33341941-3543-F6DF-8C79-E0C26255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653" y="499841"/>
            <a:ext cx="5426110" cy="374645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9E97C82-A5A4-4AF6-676B-574C786F5D87}"/>
              </a:ext>
            </a:extLst>
          </p:cNvPr>
          <p:cNvSpPr txBox="1"/>
          <p:nvPr/>
        </p:nvSpPr>
        <p:spPr>
          <a:xfrm>
            <a:off x="1052624" y="4382049"/>
            <a:ext cx="7230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latin typeface="Cambria" panose="02040503050406030204" pitchFamily="18" charset="0"/>
              </a:rPr>
              <a:t>Diurnal</a:t>
            </a:r>
            <a:r>
              <a:rPr lang="pt-BR" dirty="0">
                <a:latin typeface="Cambria" panose="02040503050406030204" pitchFamily="18" charset="0"/>
              </a:rPr>
              <a:t> profile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MUNICH </a:t>
            </a:r>
            <a:r>
              <a:rPr lang="pt-BR" dirty="0" err="1">
                <a:latin typeface="Cambria" panose="02040503050406030204" pitchFamily="18" charset="0"/>
              </a:rPr>
              <a:t>results</a:t>
            </a:r>
            <a:r>
              <a:rPr lang="pt-BR" dirty="0">
                <a:latin typeface="Cambria" panose="02040503050406030204" pitchFamily="18" charset="0"/>
              </a:rPr>
              <a:t>, background,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concentrations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of</a:t>
            </a:r>
            <a:r>
              <a:rPr lang="pt-BR" dirty="0">
                <a:latin typeface="Cambria" panose="02040503050406030204" pitchFamily="18" charset="0"/>
              </a:rPr>
              <a:t> (a) O3, (</a:t>
            </a:r>
            <a:r>
              <a:rPr lang="pt-BR" dirty="0" err="1">
                <a:latin typeface="Cambria" panose="02040503050406030204" pitchFamily="18" charset="0"/>
              </a:rPr>
              <a:t>b</a:t>
            </a:r>
            <a:r>
              <a:rPr lang="pt-BR" dirty="0">
                <a:latin typeface="Cambria" panose="02040503050406030204" pitchFamily="18" charset="0"/>
              </a:rPr>
              <a:t>) </a:t>
            </a:r>
            <a:r>
              <a:rPr lang="pt-BR" dirty="0" err="1">
                <a:latin typeface="Cambria" panose="02040503050406030204" pitchFamily="18" charset="0"/>
              </a:rPr>
              <a:t>NOx</a:t>
            </a:r>
            <a:r>
              <a:rPr lang="pt-BR" dirty="0">
                <a:latin typeface="Cambria" panose="02040503050406030204" pitchFamily="18" charset="0"/>
              </a:rPr>
              <a:t> , (</a:t>
            </a:r>
            <a:r>
              <a:rPr lang="pt-BR" dirty="0" err="1">
                <a:latin typeface="Cambria" panose="02040503050406030204" pitchFamily="18" charset="0"/>
              </a:rPr>
              <a:t>c</a:t>
            </a:r>
            <a:r>
              <a:rPr lang="pt-BR" dirty="0">
                <a:latin typeface="Cambria" panose="02040503050406030204" pitchFamily="18" charset="0"/>
              </a:rPr>
              <a:t>) NO, </a:t>
            </a:r>
            <a:r>
              <a:rPr lang="pt-BR" dirty="0" err="1">
                <a:latin typeface="Cambria" panose="02040503050406030204" pitchFamily="18" charset="0"/>
              </a:rPr>
              <a:t>and</a:t>
            </a:r>
            <a:r>
              <a:rPr lang="pt-BR" dirty="0">
                <a:latin typeface="Cambria" panose="02040503050406030204" pitchFamily="18" charset="0"/>
              </a:rPr>
              <a:t> (</a:t>
            </a:r>
            <a:r>
              <a:rPr lang="pt-BR" dirty="0" err="1">
                <a:latin typeface="Cambria" panose="02040503050406030204" pitchFamily="18" charset="0"/>
              </a:rPr>
              <a:t>d</a:t>
            </a:r>
            <a:r>
              <a:rPr lang="pt-BR" dirty="0">
                <a:latin typeface="Cambria" panose="02040503050406030204" pitchFamily="18" charset="0"/>
              </a:rPr>
              <a:t>) NO2 for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Pinheiros </a:t>
            </a:r>
            <a:r>
              <a:rPr lang="pt-BR" dirty="0" err="1">
                <a:latin typeface="Cambria" panose="02040503050406030204" pitchFamily="18" charset="0"/>
              </a:rPr>
              <a:t>urban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canyon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from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the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control</a:t>
            </a:r>
            <a:r>
              <a:rPr lang="pt-BR" dirty="0">
                <a:latin typeface="Cambria" panose="02040503050406030204" pitchFamily="18" charset="0"/>
              </a:rPr>
              <a:t> case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5EE2CD-2DE9-F37C-BE90-2A695AE066F6}"/>
              </a:ext>
            </a:extLst>
          </p:cNvPr>
          <p:cNvSpPr/>
          <p:nvPr/>
        </p:nvSpPr>
        <p:spPr>
          <a:xfrm>
            <a:off x="1329070" y="2402958"/>
            <a:ext cx="2115879" cy="19790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1AB25E7-64D2-A94D-8A32-89F0BC9F5DB4}"/>
              </a:ext>
            </a:extLst>
          </p:cNvPr>
          <p:cNvSpPr/>
          <p:nvPr/>
        </p:nvSpPr>
        <p:spPr>
          <a:xfrm>
            <a:off x="3074109" y="459681"/>
            <a:ext cx="741680" cy="582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6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4121" y="584062"/>
            <a:ext cx="8531334" cy="953295"/>
          </a:xfrm>
        </p:spPr>
        <p:txBody>
          <a:bodyPr/>
          <a:lstStyle/>
          <a:p>
            <a:r>
              <a:rPr lang="en-US" sz="2000" dirty="0">
                <a:solidFill>
                  <a:srgbClr val="A70002"/>
                </a:solidFill>
              </a:rPr>
              <a:t>Improving The WRF Model Performance By Using The Local Climate Zones Approach Integrated With </a:t>
            </a:r>
            <a:r>
              <a:rPr lang="en-US" sz="2000" dirty="0" err="1">
                <a:solidFill>
                  <a:srgbClr val="A70002"/>
                </a:solidFill>
              </a:rPr>
              <a:t>Mapbiomass</a:t>
            </a:r>
            <a:r>
              <a:rPr lang="en-US" sz="2000" dirty="0">
                <a:solidFill>
                  <a:srgbClr val="A70002"/>
                </a:solidFill>
              </a:rPr>
              <a:t> Land Surface Data For São Paulo, Brazil</a:t>
            </a:r>
            <a:br>
              <a:rPr lang="en-US" sz="2000" dirty="0">
                <a:solidFill>
                  <a:srgbClr val="A70002"/>
                </a:solidFill>
              </a:rPr>
            </a:br>
            <a:endParaRPr lang="en-US" sz="2000" dirty="0">
              <a:solidFill>
                <a:srgbClr val="A70002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754304" y="4837375"/>
            <a:ext cx="324036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9pPr>
          </a:lstStyle>
          <a:p>
            <a:fld id="{A0277021-7889-4DE6-A5E1-8B6410E47922}" type="slidenum">
              <a:rPr lang="en-US" sz="1200" b="0">
                <a:solidFill>
                  <a:schemeClr val="bg1"/>
                </a:solidFill>
                <a:latin typeface="+mj-lt"/>
              </a:rPr>
              <a:t>17</a:t>
            </a:fld>
            <a:endParaRPr lang="en-US" sz="12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69D7C8A-1D6B-281B-3283-510CA5254577}"/>
              </a:ext>
            </a:extLst>
          </p:cNvPr>
          <p:cNvSpPr txBox="1"/>
          <p:nvPr/>
        </p:nvSpPr>
        <p:spPr>
          <a:xfrm>
            <a:off x="321236" y="2145659"/>
            <a:ext cx="87571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cs typeface="+mn-cs"/>
              </a:rPr>
              <a:t>The main objective was to evaluate the effects of the update of LULC with the LCZ in WRF V4.4.2 results.</a:t>
            </a:r>
          </a:p>
          <a:p>
            <a:pPr algn="just"/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cs typeface="+mn-cs"/>
            </a:endParaRPr>
          </a:p>
          <a:p>
            <a:pPr indent="450215" algn="just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cs typeface="+mn-cs"/>
              </a:rPr>
              <a:t>Scenarios were performed: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52BA85-4D19-3FB4-8877-1001BE9A4FE5}"/>
              </a:ext>
            </a:extLst>
          </p:cNvPr>
          <p:cNvSpPr txBox="1"/>
          <p:nvPr/>
        </p:nvSpPr>
        <p:spPr>
          <a:xfrm>
            <a:off x="408267" y="53721"/>
            <a:ext cx="52087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Work in progress (Poster Presentation 22nd CMAS Conference 2023)</a:t>
            </a:r>
          </a:p>
        </p:txBody>
      </p:sp>
      <p:sp>
        <p:nvSpPr>
          <p:cNvPr id="5" name="Rectangle: Rounded Corners 226">
            <a:extLst>
              <a:ext uri="{FF2B5EF4-FFF2-40B4-BE49-F238E27FC236}">
                <a16:creationId xmlns:a16="http://schemas.microsoft.com/office/drawing/2014/main" id="{1C58A490-8108-00BE-8C44-F5997D2FDAFD}"/>
              </a:ext>
            </a:extLst>
          </p:cNvPr>
          <p:cNvSpPr/>
          <p:nvPr/>
        </p:nvSpPr>
        <p:spPr>
          <a:xfrm>
            <a:off x="2130021" y="3345988"/>
            <a:ext cx="3642130" cy="1425905"/>
          </a:xfrm>
          <a:prstGeom prst="round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Scenarios: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(MAPBIOMASS) 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 BEP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 LCZ BEP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 LCZ BEP+BEM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7D7820-F587-9779-5013-40F13F5A8BCE}"/>
              </a:ext>
            </a:extLst>
          </p:cNvPr>
          <p:cNvSpPr/>
          <p:nvPr/>
        </p:nvSpPr>
        <p:spPr>
          <a:xfrm>
            <a:off x="922565" y="1324902"/>
            <a:ext cx="7674429" cy="54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Authors: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Taciana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Alburquerque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Rizzieri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Pedruzzi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Yasmin Kitagawa, 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Otavio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Sobrinho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Leonardo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Hoinaski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Davidson Martins, Mario Calderón,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Edmilson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Freitas and Maria de Fátima Andrade</a:t>
            </a:r>
          </a:p>
        </p:txBody>
      </p:sp>
    </p:spTree>
    <p:extLst>
      <p:ext uri="{BB962C8B-B14F-4D97-AF65-F5344CB8AC3E}">
        <p14:creationId xmlns:p14="http://schemas.microsoft.com/office/powerpoint/2010/main" val="3004083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6A89EC-4901-0362-134C-A3B3624DE22B}"/>
              </a:ext>
            </a:extLst>
          </p:cNvPr>
          <p:cNvSpPr txBox="1">
            <a:spLocks/>
          </p:cNvSpPr>
          <p:nvPr/>
        </p:nvSpPr>
        <p:spPr>
          <a:xfrm>
            <a:off x="334591" y="683598"/>
            <a:ext cx="2923008" cy="1213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Update LULC according to Pedruzzi et al. (2022) using MapBiomas</a:t>
            </a:r>
            <a:b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https://brasil.mapbiomas.org/en</a:t>
            </a:r>
            <a: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C9ECB58E-E80A-1FC5-D765-922C97C53BAB}"/>
              </a:ext>
            </a:extLst>
          </p:cNvPr>
          <p:cNvGrpSpPr/>
          <p:nvPr/>
        </p:nvGrpSpPr>
        <p:grpSpPr>
          <a:xfrm>
            <a:off x="809664" y="4183297"/>
            <a:ext cx="5819736" cy="877503"/>
            <a:chOff x="949909" y="18676366"/>
            <a:chExt cx="10268194" cy="2032811"/>
          </a:xfrm>
        </p:grpSpPr>
        <p:sp>
          <p:nvSpPr>
            <p:cNvPr id="6" name="Rectangle: Rounded Corners 226">
              <a:extLst>
                <a:ext uri="{FF2B5EF4-FFF2-40B4-BE49-F238E27FC236}">
                  <a16:creationId xmlns:a16="http://schemas.microsoft.com/office/drawing/2014/main" id="{9617D4F4-FE72-95F8-5E17-75F92F9A1486}"/>
                </a:ext>
              </a:extLst>
            </p:cNvPr>
            <p:cNvSpPr/>
            <p:nvPr/>
          </p:nvSpPr>
          <p:spPr>
            <a:xfrm>
              <a:off x="6878647" y="18676366"/>
              <a:ext cx="4339456" cy="2032811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WRF  model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226">
              <a:extLst>
                <a:ext uri="{FF2B5EF4-FFF2-40B4-BE49-F238E27FC236}">
                  <a16:creationId xmlns:a16="http://schemas.microsoft.com/office/drawing/2014/main" id="{D38D07BC-203C-6AEB-A0CC-D38779A8D41F}"/>
                </a:ext>
              </a:extLst>
            </p:cNvPr>
            <p:cNvSpPr/>
            <p:nvPr/>
          </p:nvSpPr>
          <p:spPr>
            <a:xfrm>
              <a:off x="949909" y="18843243"/>
              <a:ext cx="4339456" cy="1865934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WPS processing</a:t>
              </a:r>
              <a:endParaRPr lang="en-US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8" name="Graphic 80" descr="Arrow: Straight">
              <a:extLst>
                <a:ext uri="{FF2B5EF4-FFF2-40B4-BE49-F238E27FC236}">
                  <a16:creationId xmlns:a16="http://schemas.microsoft.com/office/drawing/2014/main" id="{40D00E6B-25C1-349C-649A-B29835D14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659209" y="18963646"/>
              <a:ext cx="831600" cy="1571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7E13EAA-5E3C-7B47-2B16-8513325BCEB5}"/>
              </a:ext>
            </a:extLst>
          </p:cNvPr>
          <p:cNvSpPr txBox="1">
            <a:spLocks/>
          </p:cNvSpPr>
          <p:nvPr/>
        </p:nvSpPr>
        <p:spPr>
          <a:xfrm>
            <a:off x="3203714" y="108950"/>
            <a:ext cx="4074353" cy="253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Reclass urban areas to Wudapt classification</a:t>
            </a:r>
            <a:b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using w2w </a:t>
            </a:r>
            <a:b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https://www.wudapt.org/wudapt-to-wrf/</a:t>
            </a:r>
            <a: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12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0" name="Picture 30" descr="A map of the united states&#10;&#10;Description automatically generated">
            <a:extLst>
              <a:ext uri="{FF2B5EF4-FFF2-40B4-BE49-F238E27FC236}">
                <a16:creationId xmlns:a16="http://schemas.microsoft.com/office/drawing/2014/main" id="{E4C69A5A-3ACD-FF0C-8513-AF6BD54E18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9"/>
          <a:stretch/>
        </p:blipFill>
        <p:spPr>
          <a:xfrm>
            <a:off x="576907" y="1831845"/>
            <a:ext cx="2059659" cy="1887354"/>
          </a:xfrm>
          <a:prstGeom prst="rect">
            <a:avLst/>
          </a:prstGeom>
        </p:spPr>
      </p:pic>
      <p:pic>
        <p:nvPicPr>
          <p:cNvPr id="11" name="Picture 34" descr="A map of a large area&#10;&#10;Description automatically generated">
            <a:extLst>
              <a:ext uri="{FF2B5EF4-FFF2-40B4-BE49-F238E27FC236}">
                <a16:creationId xmlns:a16="http://schemas.microsoft.com/office/drawing/2014/main" id="{8643A0BF-7254-70EB-FF53-47E9EB8691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5"/>
          <a:stretch/>
        </p:blipFill>
        <p:spPr>
          <a:xfrm>
            <a:off x="3544046" y="1806577"/>
            <a:ext cx="2055907" cy="1887354"/>
          </a:xfrm>
          <a:prstGeom prst="rect">
            <a:avLst/>
          </a:prstGeom>
        </p:spPr>
      </p:pic>
      <p:pic>
        <p:nvPicPr>
          <p:cNvPr id="12" name="Graphic 246" descr="Line arrow: Clockwise curve">
            <a:extLst>
              <a:ext uri="{FF2B5EF4-FFF2-40B4-BE49-F238E27FC236}">
                <a16:creationId xmlns:a16="http://schemas.microsoft.com/office/drawing/2014/main" id="{BF49570C-E794-4533-8286-78169D4EA1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462535" flipH="1" flipV="1">
            <a:off x="2806811" y="1979933"/>
            <a:ext cx="746571" cy="653943"/>
          </a:xfrm>
          <a:prstGeom prst="rect">
            <a:avLst/>
          </a:prstGeom>
        </p:spPr>
      </p:pic>
      <p:cxnSp>
        <p:nvCxnSpPr>
          <p:cNvPr id="13" name="Connector: Elbow 43">
            <a:extLst>
              <a:ext uri="{FF2B5EF4-FFF2-40B4-BE49-F238E27FC236}">
                <a16:creationId xmlns:a16="http://schemas.microsoft.com/office/drawing/2014/main" id="{505CB7AF-1625-5CF0-C276-A6D8B41550A9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77974" y="3311655"/>
            <a:ext cx="1889120" cy="876721"/>
          </a:xfrm>
          <a:prstGeom prst="bentConnector3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oogle Shape;102;p20">
            <a:extLst>
              <a:ext uri="{FF2B5EF4-FFF2-40B4-BE49-F238E27FC236}">
                <a16:creationId xmlns:a16="http://schemas.microsoft.com/office/drawing/2014/main" id="{E6828B40-3C68-198A-3861-FCB1C86647F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6663" t="24847" r="50000" b="4260"/>
          <a:stretch/>
        </p:blipFill>
        <p:spPr>
          <a:xfrm>
            <a:off x="7132219" y="631920"/>
            <a:ext cx="2011781" cy="41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4;p20">
            <a:extLst>
              <a:ext uri="{FF2B5EF4-FFF2-40B4-BE49-F238E27FC236}">
                <a16:creationId xmlns:a16="http://schemas.microsoft.com/office/drawing/2014/main" id="{E3964DEA-368E-3A2A-A312-988CE5341E3B}"/>
              </a:ext>
            </a:extLst>
          </p:cNvPr>
          <p:cNvSpPr txBox="1"/>
          <p:nvPr/>
        </p:nvSpPr>
        <p:spPr>
          <a:xfrm>
            <a:off x="7756071" y="4790800"/>
            <a:ext cx="1387978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pt-BR" sz="1050" dirty="0"/>
              <a:t>Stewart et al., 2014 </a:t>
            </a:r>
            <a:endParaRPr sz="1050" dirty="0"/>
          </a:p>
        </p:txBody>
      </p:sp>
      <p:sp>
        <p:nvSpPr>
          <p:cNvPr id="16" name="Google Shape;110;p21">
            <a:extLst>
              <a:ext uri="{FF2B5EF4-FFF2-40B4-BE49-F238E27FC236}">
                <a16:creationId xmlns:a16="http://schemas.microsoft.com/office/drawing/2014/main" id="{9D4557BB-CF8B-B1E4-A1EB-F520036EBD72}"/>
              </a:ext>
            </a:extLst>
          </p:cNvPr>
          <p:cNvSpPr txBox="1">
            <a:spLocks/>
          </p:cNvSpPr>
          <p:nvPr/>
        </p:nvSpPr>
        <p:spPr>
          <a:xfrm>
            <a:off x="334591" y="2642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790459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2">
            <a:extLst>
              <a:ext uri="{FF2B5EF4-FFF2-40B4-BE49-F238E27FC236}">
                <a16:creationId xmlns:a16="http://schemas.microsoft.com/office/drawing/2014/main" id="{3B54BAD2-D07E-9139-5897-1F37FFC8E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435" y="919359"/>
            <a:ext cx="2837574" cy="2395459"/>
          </a:xfrm>
          <a:prstGeom prst="rect">
            <a:avLst/>
          </a:prstGeom>
        </p:spPr>
      </p:pic>
      <p:pic>
        <p:nvPicPr>
          <p:cNvPr id="6" name="Picture 112" descr="A map with a red and blue line&#10;&#10;Description automatically generated">
            <a:extLst>
              <a:ext uri="{FF2B5EF4-FFF2-40B4-BE49-F238E27FC236}">
                <a16:creationId xmlns:a16="http://schemas.microsoft.com/office/drawing/2014/main" id="{E3789829-48D3-4843-3512-0AA05326E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16" y="0"/>
            <a:ext cx="1976284" cy="1657409"/>
          </a:xfrm>
          <a:prstGeom prst="rect">
            <a:avLst/>
          </a:prstGeom>
        </p:spPr>
      </p:pic>
      <p:pic>
        <p:nvPicPr>
          <p:cNvPr id="7" name="Picture 128" descr="A map of a blue and red color&#10;&#10;Description automatically generated with medium confidence">
            <a:extLst>
              <a:ext uri="{FF2B5EF4-FFF2-40B4-BE49-F238E27FC236}">
                <a16:creationId xmlns:a16="http://schemas.microsoft.com/office/drawing/2014/main" id="{49EFD070-901D-10D9-9FBA-7D201042A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16" y="1657409"/>
            <a:ext cx="1976284" cy="1657409"/>
          </a:xfrm>
          <a:prstGeom prst="rect">
            <a:avLst/>
          </a:prstGeom>
        </p:spPr>
      </p:pic>
      <p:pic>
        <p:nvPicPr>
          <p:cNvPr id="8" name="Picture 173" descr="A blue and red map&#10;&#10;Description automatically generated">
            <a:extLst>
              <a:ext uri="{FF2B5EF4-FFF2-40B4-BE49-F238E27FC236}">
                <a16:creationId xmlns:a16="http://schemas.microsoft.com/office/drawing/2014/main" id="{286B10D8-30FE-AAA3-5C4B-C3FA18E0F6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15" y="3314818"/>
            <a:ext cx="1976285" cy="1657409"/>
          </a:xfrm>
          <a:prstGeom prst="rect">
            <a:avLst/>
          </a:prstGeom>
        </p:spPr>
      </p:pic>
      <p:sp>
        <p:nvSpPr>
          <p:cNvPr id="9" name="TextBox 137">
            <a:extLst>
              <a:ext uri="{FF2B5EF4-FFF2-40B4-BE49-F238E27FC236}">
                <a16:creationId xmlns:a16="http://schemas.microsoft.com/office/drawing/2014/main" id="{40A012A6-F726-EA03-5A61-FDAB81F7324E}"/>
              </a:ext>
            </a:extLst>
          </p:cNvPr>
          <p:cNvSpPr txBox="1"/>
          <p:nvPr/>
        </p:nvSpPr>
        <p:spPr>
          <a:xfrm>
            <a:off x="295615" y="2293384"/>
            <a:ext cx="3026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141">
            <a:extLst>
              <a:ext uri="{FF2B5EF4-FFF2-40B4-BE49-F238E27FC236}">
                <a16:creationId xmlns:a16="http://schemas.microsoft.com/office/drawing/2014/main" id="{0BD70B4C-64E4-F511-1DA3-093C8E7468AC}"/>
              </a:ext>
            </a:extLst>
          </p:cNvPr>
          <p:cNvSpPr txBox="1"/>
          <p:nvPr/>
        </p:nvSpPr>
        <p:spPr>
          <a:xfrm>
            <a:off x="4450836" y="395102"/>
            <a:ext cx="32737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upWRF  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 BEP</a:t>
            </a:r>
          </a:p>
        </p:txBody>
      </p:sp>
      <p:sp>
        <p:nvSpPr>
          <p:cNvPr id="11" name="TextBox 143">
            <a:extLst>
              <a:ext uri="{FF2B5EF4-FFF2-40B4-BE49-F238E27FC236}">
                <a16:creationId xmlns:a16="http://schemas.microsoft.com/office/drawing/2014/main" id="{64C6B1F9-4E2A-AE11-8F6C-24EAC3B814D7}"/>
              </a:ext>
            </a:extLst>
          </p:cNvPr>
          <p:cNvSpPr txBox="1"/>
          <p:nvPr/>
        </p:nvSpPr>
        <p:spPr>
          <a:xfrm>
            <a:off x="4761100" y="2038479"/>
            <a:ext cx="2945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 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 LCZ BEP</a:t>
            </a:r>
          </a:p>
        </p:txBody>
      </p:sp>
      <p:sp>
        <p:nvSpPr>
          <p:cNvPr id="12" name="TextBox 153">
            <a:extLst>
              <a:ext uri="{FF2B5EF4-FFF2-40B4-BE49-F238E27FC236}">
                <a16:creationId xmlns:a16="http://schemas.microsoft.com/office/drawing/2014/main" id="{605FFD4B-3F9E-C5C4-1CBA-EE2071DE3383}"/>
              </a:ext>
            </a:extLst>
          </p:cNvPr>
          <p:cNvSpPr txBox="1"/>
          <p:nvPr/>
        </p:nvSpPr>
        <p:spPr>
          <a:xfrm>
            <a:off x="4572000" y="3601513"/>
            <a:ext cx="2945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 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upWRF LCZ BEP+BEM</a:t>
            </a:r>
          </a:p>
        </p:txBody>
      </p:sp>
      <p:sp>
        <p:nvSpPr>
          <p:cNvPr id="2" name="Seta para Cima 1">
            <a:extLst>
              <a:ext uri="{FF2B5EF4-FFF2-40B4-BE49-F238E27FC236}">
                <a16:creationId xmlns:a16="http://schemas.microsoft.com/office/drawing/2014/main" id="{4D1ADDE3-12DF-2EEF-1756-15D487708A6C}"/>
              </a:ext>
            </a:extLst>
          </p:cNvPr>
          <p:cNvSpPr/>
          <p:nvPr/>
        </p:nvSpPr>
        <p:spPr>
          <a:xfrm>
            <a:off x="981214" y="3966215"/>
            <a:ext cx="975360" cy="100601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4D534B-96BC-2863-319D-082F6A00D1D3}"/>
              </a:ext>
            </a:extLst>
          </p:cNvPr>
          <p:cNvSpPr txBox="1"/>
          <p:nvPr/>
        </p:nvSpPr>
        <p:spPr>
          <a:xfrm>
            <a:off x="1910274" y="4469221"/>
            <a:ext cx="2837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Increasing the latent heat flux by decreasing the urban fraction </a:t>
            </a:r>
            <a:endParaRPr lang="pt-BR" dirty="0"/>
          </a:p>
        </p:txBody>
      </p:sp>
      <p:sp>
        <p:nvSpPr>
          <p:cNvPr id="13" name="Google Shape;110;p21">
            <a:extLst>
              <a:ext uri="{FF2B5EF4-FFF2-40B4-BE49-F238E27FC236}">
                <a16:creationId xmlns:a16="http://schemas.microsoft.com/office/drawing/2014/main" id="{80A502F4-A883-4917-5EDC-E1EFDD322C25}"/>
              </a:ext>
            </a:extLst>
          </p:cNvPr>
          <p:cNvSpPr txBox="1">
            <a:spLocks/>
          </p:cNvSpPr>
          <p:nvPr/>
        </p:nvSpPr>
        <p:spPr>
          <a:xfrm>
            <a:off x="334591" y="2642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71388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50" dirty="0">
                <a:latin typeface="Cambria" panose="02040503050406030204" pitchFamily="18" charset="0"/>
              </a:rPr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2F297-AD07-4D45-8DBA-F8F93EF643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5371" y="1124466"/>
            <a:ext cx="8782969" cy="3548658"/>
          </a:xfrm>
        </p:spPr>
        <p:txBody>
          <a:bodyPr/>
          <a:lstStyle/>
          <a:p>
            <a:pPr marL="180975" indent="-180975" algn="just">
              <a:spcBef>
                <a:spcPts val="2400"/>
              </a:spcBef>
            </a:pPr>
            <a:r>
              <a:rPr lang="en-US" sz="2000" dirty="0">
                <a:latin typeface="Cambria" panose="02040503050406030204" pitchFamily="18" charset="0"/>
              </a:rPr>
              <a:t>Urbanized areas have the potential to modify, locally or regionally, energy fluxes balance between the surface and the atmosphere by the land use changes. 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sym typeface="Nixie One"/>
            </a:endParaRPr>
          </a:p>
          <a:p>
            <a:pPr marL="180975" indent="-180975" algn="just">
              <a:spcBef>
                <a:spcPts val="2400"/>
              </a:spcBef>
            </a:pPr>
            <a:r>
              <a:rPr lang="en-US" sz="2000" dirty="0">
                <a:latin typeface="Cambria" panose="02040503050406030204" pitchFamily="18" charset="0"/>
              </a:rPr>
              <a:t>To address the data gap in the urban landscape, the WUDAPT project focuses on creating a global database of cities suited for urban climate studies.</a:t>
            </a:r>
          </a:p>
          <a:p>
            <a:pPr marL="180975" indent="-180975" algn="just">
              <a:spcBef>
                <a:spcPts val="2400"/>
              </a:spcBef>
            </a:pPr>
            <a:r>
              <a:rPr lang="en-US" sz="2000" dirty="0">
                <a:latin typeface="Cambria" panose="02040503050406030204" pitchFamily="18" charset="0"/>
              </a:rPr>
              <a:t>The Local Climate Zones (LCZ) classification system was created to partition the urban landscape cities into neighborhood types that can inform parameter selection in model applications. </a:t>
            </a:r>
          </a:p>
          <a:p>
            <a:pPr marL="180975" indent="-180975" algn="just">
              <a:spcBef>
                <a:spcPts val="2400"/>
              </a:spcBef>
            </a:pP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sym typeface="Nixie One"/>
            </a:endParaRPr>
          </a:p>
          <a:p>
            <a:pPr marL="180975" indent="-180975" algn="just">
              <a:spcBef>
                <a:spcPts val="2400"/>
              </a:spcBef>
            </a:pP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754304" y="4837375"/>
            <a:ext cx="324036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9pPr>
          </a:lstStyle>
          <a:p>
            <a:fld id="{A0277021-7889-4DE6-A5E1-8B6410E47922}" type="slidenum">
              <a:rPr lang="en-US" sz="1200" b="0">
                <a:solidFill>
                  <a:schemeClr val="bg1"/>
                </a:solidFill>
                <a:latin typeface="+mj-lt"/>
              </a:rPr>
              <a:t>2</a:t>
            </a:fld>
            <a:endParaRPr lang="en-US" sz="12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9838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2" descr="A graph of a number of days&#10;&#10;Description automatically generated">
            <a:extLst>
              <a:ext uri="{FF2B5EF4-FFF2-40B4-BE49-F238E27FC236}">
                <a16:creationId xmlns:a16="http://schemas.microsoft.com/office/drawing/2014/main" id="{4051F223-E648-67E2-8A7C-A39FBC113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8" y="1769561"/>
            <a:ext cx="2521184" cy="1366259"/>
          </a:xfrm>
          <a:prstGeom prst="rect">
            <a:avLst/>
          </a:prstGeom>
        </p:spPr>
      </p:pic>
      <p:sp>
        <p:nvSpPr>
          <p:cNvPr id="5" name="Rectangle 191">
            <a:extLst>
              <a:ext uri="{FF2B5EF4-FFF2-40B4-BE49-F238E27FC236}">
                <a16:creationId xmlns:a16="http://schemas.microsoft.com/office/drawing/2014/main" id="{24B2A978-AA47-2BAD-729C-692A84558A86}"/>
              </a:ext>
            </a:extLst>
          </p:cNvPr>
          <p:cNvSpPr/>
          <p:nvPr/>
        </p:nvSpPr>
        <p:spPr>
          <a:xfrm>
            <a:off x="-181084" y="1265023"/>
            <a:ext cx="37035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Interlagos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>
              <a:defRPr/>
            </a:pP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LU Urban and Built</a:t>
            </a: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77" descr="A graph of a number of days&#10;&#10;Description automatically generated with medium confidence">
            <a:extLst>
              <a:ext uri="{FF2B5EF4-FFF2-40B4-BE49-F238E27FC236}">
                <a16:creationId xmlns:a16="http://schemas.microsoft.com/office/drawing/2014/main" id="{600CCB42-04E2-C2AF-D566-2E8EA8B1E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37" y="1752817"/>
            <a:ext cx="2494592" cy="1351848"/>
          </a:xfrm>
          <a:prstGeom prst="rect">
            <a:avLst/>
          </a:prstGeom>
        </p:spPr>
      </p:pic>
      <p:sp>
        <p:nvSpPr>
          <p:cNvPr id="7" name="Rectangle 189">
            <a:extLst>
              <a:ext uri="{FF2B5EF4-FFF2-40B4-BE49-F238E27FC236}">
                <a16:creationId xmlns:a16="http://schemas.microsoft.com/office/drawing/2014/main" id="{1A70385E-BEE2-A192-F763-B6E2CFFC305A}"/>
              </a:ext>
            </a:extLst>
          </p:cNvPr>
          <p:cNvSpPr/>
          <p:nvPr/>
        </p:nvSpPr>
        <p:spPr>
          <a:xfrm>
            <a:off x="2699685" y="1292661"/>
            <a:ext cx="3596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Ibirapuera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>
              <a:defRPr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LU Urban and Built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187">
            <a:extLst>
              <a:ext uri="{FF2B5EF4-FFF2-40B4-BE49-F238E27FC236}">
                <a16:creationId xmlns:a16="http://schemas.microsoft.com/office/drawing/2014/main" id="{BD1DA853-4362-31E9-DF41-6F8364ADE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273" y="1769561"/>
            <a:ext cx="2288901" cy="1240382"/>
          </a:xfrm>
          <a:prstGeom prst="rect">
            <a:avLst/>
          </a:prstGeom>
        </p:spPr>
      </p:pic>
      <p:sp>
        <p:nvSpPr>
          <p:cNvPr id="9" name="Rectangle 188">
            <a:extLst>
              <a:ext uri="{FF2B5EF4-FFF2-40B4-BE49-F238E27FC236}">
                <a16:creationId xmlns:a16="http://schemas.microsoft.com/office/drawing/2014/main" id="{975D5E72-BE05-F627-2DFF-AE650311A762}"/>
              </a:ext>
            </a:extLst>
          </p:cNvPr>
          <p:cNvSpPr/>
          <p:nvPr/>
        </p:nvSpPr>
        <p:spPr>
          <a:xfrm>
            <a:off x="5758098" y="1314402"/>
            <a:ext cx="341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São Luiz do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Paraitinga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>
              <a:defRPr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LU Grassland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252">
            <a:extLst>
              <a:ext uri="{FF2B5EF4-FFF2-40B4-BE49-F238E27FC236}">
                <a16:creationId xmlns:a16="http://schemas.microsoft.com/office/drawing/2014/main" id="{E236BE3C-F390-F5E1-3632-61F3A61E1FA4}"/>
              </a:ext>
            </a:extLst>
          </p:cNvPr>
          <p:cNvSpPr txBox="1"/>
          <p:nvPr/>
        </p:nvSpPr>
        <p:spPr>
          <a:xfrm>
            <a:off x="378338" y="3367007"/>
            <a:ext cx="8582781" cy="6974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14000"/>
              </a:lnSpc>
              <a:spcAft>
                <a:spcPts val="1200"/>
              </a:spcAft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The different daily profiles from different monitoring stations show the influence of LCZ / BEP+ BEM in latent heat flux</a:t>
            </a:r>
            <a:endParaRPr lang="en-US" sz="18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253">
            <a:extLst>
              <a:ext uri="{FF2B5EF4-FFF2-40B4-BE49-F238E27FC236}">
                <a16:creationId xmlns:a16="http://schemas.microsoft.com/office/drawing/2014/main" id="{947B1B37-FF0A-260D-CE82-36FC0C35E629}"/>
              </a:ext>
            </a:extLst>
          </p:cNvPr>
          <p:cNvSpPr txBox="1"/>
          <p:nvPr/>
        </p:nvSpPr>
        <p:spPr>
          <a:xfrm>
            <a:off x="328087" y="4216162"/>
            <a:ext cx="86832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spcAft>
                <a:spcPts val="2000"/>
              </a:spcAft>
            </a:pPr>
            <a:r>
              <a:rPr lang="en-US" sz="1800" dirty="0">
                <a:latin typeface="Cambria" panose="02040503050406030204" pitchFamily="18" charset="0"/>
              </a:rPr>
              <a:t>By changing the latent heat flux, the Superficial Layer and Land Surface Model parameterizations will be affected</a:t>
            </a:r>
          </a:p>
        </p:txBody>
      </p:sp>
      <p:sp>
        <p:nvSpPr>
          <p:cNvPr id="2" name="Google Shape;110;p21">
            <a:extLst>
              <a:ext uri="{FF2B5EF4-FFF2-40B4-BE49-F238E27FC236}">
                <a16:creationId xmlns:a16="http://schemas.microsoft.com/office/drawing/2014/main" id="{538C8F08-8BF7-5E48-38F9-446E0CB58256}"/>
              </a:ext>
            </a:extLst>
          </p:cNvPr>
          <p:cNvSpPr txBox="1">
            <a:spLocks/>
          </p:cNvSpPr>
          <p:nvPr/>
        </p:nvSpPr>
        <p:spPr>
          <a:xfrm>
            <a:off x="334591" y="2642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Results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662BF1-916C-092F-D49A-C1B8C060E83E}"/>
              </a:ext>
            </a:extLst>
          </p:cNvPr>
          <p:cNvSpPr txBox="1"/>
          <p:nvPr/>
        </p:nvSpPr>
        <p:spPr>
          <a:xfrm>
            <a:off x="373224" y="877669"/>
            <a:ext cx="590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LATENT HEAT FLUX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662987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35250FD5-DF6B-63ED-9747-24017ADC8BA6}"/>
              </a:ext>
            </a:extLst>
          </p:cNvPr>
          <p:cNvSpPr txBox="1"/>
          <p:nvPr/>
        </p:nvSpPr>
        <p:spPr>
          <a:xfrm>
            <a:off x="4701186" y="4937700"/>
            <a:ext cx="52277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Hoppe</a:t>
            </a:r>
            <a:r>
              <a:rPr lang="pt-BR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et al. (2022): </a:t>
            </a:r>
            <a:r>
              <a:rPr lang="pt-BR" sz="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Climate</a:t>
            </a:r>
            <a:r>
              <a:rPr lang="pt-BR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pt-BR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t-BR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pt-BR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(12), 197; </a:t>
            </a:r>
            <a:r>
              <a:rPr lang="pt-BR" sz="800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3"/>
              </a:rPr>
              <a:t>https://doi.org/10.3390/cli10120197</a:t>
            </a:r>
            <a:endParaRPr lang="pt-BR" sz="8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66873FB-5F24-4FCC-1D0C-BB244854FE70}"/>
              </a:ext>
            </a:extLst>
          </p:cNvPr>
          <p:cNvSpPr txBox="1"/>
          <p:nvPr/>
        </p:nvSpPr>
        <p:spPr>
          <a:xfrm>
            <a:off x="335280" y="2230448"/>
            <a:ext cx="40076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They applied the definitions of urban and rural landscapes through the LCZ: </a:t>
            </a:r>
          </a:p>
          <a:p>
            <a:endParaRPr lang="en-US" sz="1800" b="0" i="0" dirty="0">
              <a:solidFill>
                <a:srgbClr val="222222"/>
              </a:solidFill>
              <a:effectLst/>
              <a:latin typeface="Cambria" panose="02040503050406030204" pitchFamily="18" charset="0"/>
            </a:endParaRPr>
          </a:p>
          <a:p>
            <a:r>
              <a:rPr lang="en-US" sz="1800" dirty="0">
                <a:solidFill>
                  <a:srgbClr val="222222"/>
                </a:solidFill>
                <a:latin typeface="Cambria" panose="02040503050406030204" pitchFamily="18" charset="0"/>
              </a:rPr>
              <a:t>- C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ity construction </a:t>
            </a:r>
          </a:p>
          <a:p>
            <a:r>
              <a:rPr lang="en-US" sz="1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(building materials and verticalization)</a:t>
            </a:r>
          </a:p>
          <a:p>
            <a:r>
              <a:rPr lang="en-US" sz="1800" dirty="0">
                <a:solidFill>
                  <a:srgbClr val="222222"/>
                </a:solidFill>
                <a:latin typeface="Cambria" panose="02040503050406030204" pitchFamily="18" charset="0"/>
              </a:rPr>
              <a:t>- 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Land </a:t>
            </a:r>
            <a:r>
              <a:rPr lang="en-US" sz="1800" dirty="0">
                <a:solidFill>
                  <a:srgbClr val="222222"/>
                </a:solidFill>
                <a:latin typeface="Cambria" panose="02040503050406030204" pitchFamily="18" charset="0"/>
              </a:rPr>
              <a:t>C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over type</a:t>
            </a:r>
            <a:endParaRPr lang="en-US" sz="1800" dirty="0">
              <a:latin typeface="Cambria" panose="02040503050406030204" pitchFamily="18" charset="0"/>
            </a:endParaRPr>
          </a:p>
        </p:txBody>
      </p:sp>
      <p:pic>
        <p:nvPicPr>
          <p:cNvPr id="15" name="Imagem 14" descr="Uma imagem contendo foto, colorido, objeto, pessoa&#10;&#10;Descrição gerada automaticamente">
            <a:extLst>
              <a:ext uri="{FF2B5EF4-FFF2-40B4-BE49-F238E27FC236}">
                <a16:creationId xmlns:a16="http://schemas.microsoft.com/office/drawing/2014/main" id="{4CEC02C5-1A65-4374-4101-F4E945E3D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841" y="2230448"/>
            <a:ext cx="4535217" cy="264451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F2422E-1B68-D64E-5C61-07FC18B811E8}"/>
              </a:ext>
            </a:extLst>
          </p:cNvPr>
          <p:cNvSpPr txBox="1"/>
          <p:nvPr/>
        </p:nvSpPr>
        <p:spPr>
          <a:xfrm>
            <a:off x="4701186" y="1743241"/>
            <a:ext cx="4535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Sky </a:t>
            </a:r>
            <a:r>
              <a:rPr lang="pt-BR" sz="16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View</a:t>
            </a:r>
            <a:r>
              <a:rPr lang="pt-BR" sz="16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Factor </a:t>
            </a:r>
            <a:r>
              <a:rPr lang="pt-BR" sz="16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of</a:t>
            </a:r>
            <a:r>
              <a:rPr lang="pt-BR" sz="16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6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the</a:t>
            </a:r>
            <a:r>
              <a:rPr lang="pt-BR" sz="16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6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urban</a:t>
            </a:r>
            <a:r>
              <a:rPr lang="pt-BR" sz="16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6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climate</a:t>
            </a:r>
            <a:r>
              <a:rPr lang="pt-BR" sz="16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data </a:t>
            </a:r>
            <a:r>
              <a:rPr lang="pt-BR" sz="16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collection</a:t>
            </a:r>
            <a:r>
              <a:rPr lang="pt-BR" sz="16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points in Balneário Camboriú.</a:t>
            </a:r>
            <a:endParaRPr lang="pt-BR" sz="1600" dirty="0">
              <a:latin typeface="Cambria" panose="020405030504060302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EFC59E-E0CF-71F5-0173-BBB08D91A4A2}"/>
              </a:ext>
            </a:extLst>
          </p:cNvPr>
          <p:cNvSpPr txBox="1"/>
          <p:nvPr/>
        </p:nvSpPr>
        <p:spPr>
          <a:xfrm>
            <a:off x="423430" y="153265"/>
            <a:ext cx="834464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i="0" dirty="0">
              <a:solidFill>
                <a:srgbClr val="222222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1800" b="1" dirty="0">
                <a:solidFill>
                  <a:srgbClr val="222222"/>
                </a:solidFill>
                <a:latin typeface="Cambria" panose="02040503050406030204" pitchFamily="18" charset="0"/>
              </a:rPr>
              <a:t>Local Climate Zones, Sky View Factor and Magnitude Daytime/Nighttime Urban Heat Island in </a:t>
            </a:r>
            <a:r>
              <a:rPr lang="en-US" sz="1800" b="1" dirty="0" err="1">
                <a:solidFill>
                  <a:srgbClr val="222222"/>
                </a:solidFill>
                <a:latin typeface="Cambria" panose="02040503050406030204" pitchFamily="18" charset="0"/>
              </a:rPr>
              <a:t>Balneário</a:t>
            </a:r>
            <a:r>
              <a:rPr lang="en-US" sz="1800" b="1" dirty="0">
                <a:solidFill>
                  <a:srgbClr val="222222"/>
                </a:solidFill>
                <a:latin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222222"/>
                </a:solidFill>
                <a:latin typeface="Cambria" panose="02040503050406030204" pitchFamily="18" charset="0"/>
              </a:rPr>
              <a:t>Camburiú</a:t>
            </a:r>
            <a:r>
              <a:rPr lang="en-US" sz="1800" b="1" dirty="0">
                <a:solidFill>
                  <a:srgbClr val="222222"/>
                </a:solidFill>
                <a:latin typeface="Cambria" panose="02040503050406030204" pitchFamily="18" charset="0"/>
              </a:rPr>
              <a:t>, SC, Brazil </a:t>
            </a:r>
          </a:p>
          <a:p>
            <a:endParaRPr lang="en-US" dirty="0">
              <a:solidFill>
                <a:srgbClr val="222222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srgbClr val="222222"/>
                </a:solidFill>
                <a:latin typeface="Cambria" panose="02040503050406030204" pitchFamily="18" charset="0"/>
              </a:rPr>
              <a:t>Authors: Ismael Hoppe, Cassio </a:t>
            </a:r>
            <a:r>
              <a:rPr lang="en-US" dirty="0" err="1">
                <a:solidFill>
                  <a:srgbClr val="222222"/>
                </a:solidFill>
                <a:latin typeface="Cambria" panose="02040503050406030204" pitchFamily="18" charset="0"/>
              </a:rPr>
              <a:t>Wollmann</a:t>
            </a:r>
            <a:r>
              <a:rPr lang="en-US" dirty="0">
                <a:solidFill>
                  <a:srgbClr val="222222"/>
                </a:solidFill>
                <a:latin typeface="Cambria" panose="02040503050406030204" pitchFamily="18" charset="0"/>
              </a:rPr>
              <a:t>, André Buss,  João Gobo, Salman </a:t>
            </a:r>
            <a:r>
              <a:rPr lang="en-US" dirty="0" err="1">
                <a:solidFill>
                  <a:srgbClr val="222222"/>
                </a:solidFill>
                <a:latin typeface="Cambria" panose="02040503050406030204" pitchFamily="18" charset="0"/>
              </a:rPr>
              <a:t>Shooshtarian</a:t>
            </a:r>
            <a:r>
              <a:rPr lang="en-US" dirty="0">
                <a:solidFill>
                  <a:srgbClr val="222222"/>
                </a:solidFill>
                <a:latin typeface="Cambria" panose="02040503050406030204" pitchFamily="18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8314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50" dirty="0"/>
              <a:t>Finds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754304" y="4837375"/>
            <a:ext cx="324036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9pPr>
          </a:lstStyle>
          <a:p>
            <a:fld id="{A0277021-7889-4DE6-A5E1-8B6410E47922}" type="slidenum">
              <a:rPr lang="en-US" sz="1200" b="0">
                <a:solidFill>
                  <a:schemeClr val="bg1"/>
                </a:solidFill>
                <a:latin typeface="+mj-lt"/>
              </a:rPr>
              <a:t>22</a:t>
            </a:fld>
            <a:endParaRPr lang="en-US" sz="12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Imagem 12" descr="Tela de computador com jogo&#10;&#10;Descrição gerada automaticamente">
            <a:extLst>
              <a:ext uri="{FF2B5EF4-FFF2-40B4-BE49-F238E27FC236}">
                <a16:creationId xmlns:a16="http://schemas.microsoft.com/office/drawing/2014/main" id="{7D40D290-6709-FE9B-7CE0-2FF93E4DE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0479" r="23893" b="15585"/>
          <a:stretch/>
        </p:blipFill>
        <p:spPr>
          <a:xfrm>
            <a:off x="4685146" y="433829"/>
            <a:ext cx="3121866" cy="3026545"/>
          </a:xfrm>
          <a:prstGeom prst="rect">
            <a:avLst/>
          </a:prstGeom>
        </p:spPr>
      </p:pic>
      <p:pic>
        <p:nvPicPr>
          <p:cNvPr id="14" name="Imagem 13" descr="Texto&#10;&#10;Descrição gerada automaticamente">
            <a:extLst>
              <a:ext uri="{FF2B5EF4-FFF2-40B4-BE49-F238E27FC236}">
                <a16:creationId xmlns:a16="http://schemas.microsoft.com/office/drawing/2014/main" id="{41B3A7FD-927D-ECF9-34EF-48B6000A4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3595432"/>
            <a:ext cx="4292371" cy="130178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F72E376-FF38-4E62-9E92-F7ECEADBDDA3}"/>
              </a:ext>
            </a:extLst>
          </p:cNvPr>
          <p:cNvSpPr txBox="1"/>
          <p:nvPr/>
        </p:nvSpPr>
        <p:spPr>
          <a:xfrm>
            <a:off x="5505683" y="3865549"/>
            <a:ext cx="3405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ormation of Urban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eat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slands whose maximum magnitude was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10.8 °C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islands with freshness of magnitudes of </a:t>
            </a:r>
            <a:r>
              <a:rPr lang="en-US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−4.5 °C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19" name="Imagem 18" descr="Tela de computador com jogo&#10;&#10;Descrição gerada automaticamente">
            <a:extLst>
              <a:ext uri="{FF2B5EF4-FFF2-40B4-BE49-F238E27FC236}">
                <a16:creationId xmlns:a16="http://schemas.microsoft.com/office/drawing/2014/main" id="{7CFC1C82-48D7-4B14-427E-08DB436035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33" t="14554" r="22802" b="18497"/>
          <a:stretch/>
        </p:blipFill>
        <p:spPr>
          <a:xfrm>
            <a:off x="1614579" y="433829"/>
            <a:ext cx="3070567" cy="306169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06135A8-8AF6-3B26-7F9B-F55C1BB83E6B}"/>
              </a:ext>
            </a:extLst>
          </p:cNvPr>
          <p:cNvSpPr txBox="1"/>
          <p:nvPr/>
        </p:nvSpPr>
        <p:spPr>
          <a:xfrm>
            <a:off x="1958123" y="4943675"/>
            <a:ext cx="52277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Hoppe</a:t>
            </a:r>
            <a:r>
              <a:rPr lang="pt-BR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et al. (2022): </a:t>
            </a:r>
            <a:r>
              <a:rPr lang="pt-BR" sz="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Climate</a:t>
            </a:r>
            <a:r>
              <a:rPr lang="pt-BR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pt-BR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t-BR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pt-BR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(12), 197; </a:t>
            </a:r>
            <a:r>
              <a:rPr lang="pt-BR" sz="800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6"/>
              </a:rPr>
              <a:t>https://doi.org/10.3390/cli10120197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03796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50" dirty="0"/>
              <a:t>Remarks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A82779E-EC8B-AAB1-37E1-2F4903B71E9A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321235" y="1063660"/>
            <a:ext cx="8631238" cy="3016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spcBef>
                <a:spcPts val="2400"/>
              </a:spcBef>
            </a:pPr>
            <a:r>
              <a:rPr lang="en-US" sz="18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WUDAPT database provides valuable insights into the representation of urban processes in meteorological models.</a:t>
            </a:r>
          </a:p>
          <a:p>
            <a:pPr marL="180975" indent="-180975" algn="just">
              <a:spcBef>
                <a:spcPts val="2400"/>
              </a:spcBef>
            </a:pPr>
            <a:r>
              <a:rPr lang="en-US" sz="1800" dirty="0">
                <a:latin typeface="Cambria" panose="02040503050406030204" pitchFamily="18" charset="0"/>
              </a:rPr>
              <a:t>The WRF model, when coupled with urban canopy schemes such as the multi-layer Building Environment Parameterization (BEP) and Building Energy Model (BEP + BEM), can simulate the urban atmospheric processes more realistically. </a:t>
            </a:r>
          </a:p>
          <a:p>
            <a:pPr marL="180975" indent="-180975" algn="just">
              <a:spcBef>
                <a:spcPts val="2400"/>
              </a:spcBef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difficult is urban modules require, as input data, each class, radiative and thermal properties, besides morphological parameters (building height distribution and street orientation).</a:t>
            </a:r>
          </a:p>
        </p:txBody>
      </p:sp>
    </p:spTree>
    <p:extLst>
      <p:ext uri="{BB962C8B-B14F-4D97-AF65-F5344CB8AC3E}">
        <p14:creationId xmlns:p14="http://schemas.microsoft.com/office/powerpoint/2010/main" val="368946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37973-1158-EF5C-7608-46810C5C0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Special</a:t>
            </a:r>
            <a:r>
              <a:rPr lang="pt-BR" dirty="0"/>
              <a:t> </a:t>
            </a:r>
            <a:r>
              <a:rPr lang="pt-BR" dirty="0" err="1"/>
              <a:t>Thanks</a:t>
            </a:r>
            <a:r>
              <a:rPr lang="pt-BR" dirty="0"/>
              <a:t>!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FD8E9F7E-BDE7-A223-1199-1056D941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15" y="683289"/>
            <a:ext cx="7085785" cy="409191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40D9222-667A-8938-523C-7284728DEFBE}"/>
              </a:ext>
            </a:extLst>
          </p:cNvPr>
          <p:cNvSpPr txBox="1"/>
          <p:nvPr/>
        </p:nvSpPr>
        <p:spPr>
          <a:xfrm>
            <a:off x="1233170" y="4898166"/>
            <a:ext cx="6677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</a:t>
            </a:r>
            <a:r>
              <a:rPr lang="pt-BR" dirty="0" err="1"/>
              <a:t>ral.ucar.edu</a:t>
            </a:r>
            <a:r>
              <a:rPr lang="pt-BR" dirty="0"/>
              <a:t>/sites/default/files/</a:t>
            </a:r>
            <a:r>
              <a:rPr lang="pt-BR" dirty="0" err="1"/>
              <a:t>docs</a:t>
            </a:r>
            <a:r>
              <a:rPr lang="pt-BR" dirty="0"/>
              <a:t>/chen-wrf-urban-wudapt-jan2022.pdf</a:t>
            </a:r>
          </a:p>
        </p:txBody>
      </p:sp>
    </p:spTree>
    <p:extLst>
      <p:ext uri="{BB962C8B-B14F-4D97-AF65-F5344CB8AC3E}">
        <p14:creationId xmlns:p14="http://schemas.microsoft.com/office/powerpoint/2010/main" val="4098837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C4267-2F7B-BA19-E7E7-AF250749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Memories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Adel</a:t>
            </a:r>
            <a:r>
              <a:rPr lang="pt-BR" dirty="0"/>
              <a:t> Hanna</a:t>
            </a:r>
          </a:p>
        </p:txBody>
      </p:sp>
      <p:pic>
        <p:nvPicPr>
          <p:cNvPr id="5" name="Imagem 4" descr="Pessoas em pé em frente a loja&#10;&#10;Descrição gerada automaticamente">
            <a:extLst>
              <a:ext uri="{FF2B5EF4-FFF2-40B4-BE49-F238E27FC236}">
                <a16:creationId xmlns:a16="http://schemas.microsoft.com/office/drawing/2014/main" id="{E107F301-E781-E1A3-404C-DC9CC7D1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23" b="12360"/>
          <a:stretch/>
        </p:blipFill>
        <p:spPr>
          <a:xfrm>
            <a:off x="5065414" y="3239353"/>
            <a:ext cx="3367386" cy="1851630"/>
          </a:xfrm>
          <a:prstGeom prst="rect">
            <a:avLst/>
          </a:prstGeom>
        </p:spPr>
      </p:pic>
      <p:pic>
        <p:nvPicPr>
          <p:cNvPr id="9" name="Imagem 8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C5E9CAD9-8410-6064-CA78-50406E90B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5" y="903942"/>
            <a:ext cx="2807248" cy="1872671"/>
          </a:xfrm>
          <a:prstGeom prst="rect">
            <a:avLst/>
          </a:prstGeom>
        </p:spPr>
      </p:pic>
      <p:pic>
        <p:nvPicPr>
          <p:cNvPr id="12" name="Imagem 11" descr="Pessoas sorrindo na rua&#10;&#10;Descrição gerada automaticamente">
            <a:extLst>
              <a:ext uri="{FF2B5EF4-FFF2-40B4-BE49-F238E27FC236}">
                <a16:creationId xmlns:a16="http://schemas.microsoft.com/office/drawing/2014/main" id="{85F3DF6D-6765-AA7A-C389-CC57752AD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57" y="3270830"/>
            <a:ext cx="2493646" cy="1872670"/>
          </a:xfrm>
          <a:prstGeom prst="rect">
            <a:avLst/>
          </a:prstGeom>
        </p:spPr>
      </p:pic>
      <p:pic>
        <p:nvPicPr>
          <p:cNvPr id="16" name="Imagem 15" descr="Pessoas sorrindo posando para foto&#10;&#10;Descrição gerada automaticamente">
            <a:extLst>
              <a:ext uri="{FF2B5EF4-FFF2-40B4-BE49-F238E27FC236}">
                <a16:creationId xmlns:a16="http://schemas.microsoft.com/office/drawing/2014/main" id="{0A6B74B0-6064-19C8-9F89-B2C3D5E20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717" y="883277"/>
            <a:ext cx="2493646" cy="1872670"/>
          </a:xfrm>
          <a:prstGeom prst="rect">
            <a:avLst/>
          </a:prstGeom>
        </p:spPr>
      </p:pic>
      <p:pic>
        <p:nvPicPr>
          <p:cNvPr id="18" name="Imagem 17" descr="Grupo de pessoas sentad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BC1C07ED-251B-C2A8-F04C-4AD917EB1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89" y="903942"/>
            <a:ext cx="2743581" cy="183134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54694FCA-2C1D-D828-707B-89F7BB841F66}"/>
              </a:ext>
            </a:extLst>
          </p:cNvPr>
          <p:cNvSpPr txBox="1"/>
          <p:nvPr/>
        </p:nvSpPr>
        <p:spPr>
          <a:xfrm>
            <a:off x="2387600" y="579120"/>
            <a:ext cx="585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Vitória, Espirito Santo </a:t>
            </a:r>
            <a:r>
              <a:rPr lang="pt-BR" dirty="0" err="1"/>
              <a:t>State</a:t>
            </a:r>
            <a:r>
              <a:rPr lang="pt-BR" dirty="0"/>
              <a:t> – </a:t>
            </a:r>
            <a:r>
              <a:rPr lang="pt-BR" dirty="0" err="1"/>
              <a:t>Brazil</a:t>
            </a:r>
            <a:r>
              <a:rPr lang="pt-BR" dirty="0"/>
              <a:t> - CMAS South </a:t>
            </a:r>
            <a:r>
              <a:rPr lang="pt-BR" dirty="0" err="1"/>
              <a:t>America</a:t>
            </a:r>
            <a:r>
              <a:rPr lang="pt-BR" dirty="0"/>
              <a:t> 2017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26B6E2A-426F-DE0C-B4EC-15D0CC2B098D}"/>
              </a:ext>
            </a:extLst>
          </p:cNvPr>
          <p:cNvSpPr txBox="1"/>
          <p:nvPr/>
        </p:nvSpPr>
        <p:spPr>
          <a:xfrm>
            <a:off x="5065414" y="2927278"/>
            <a:ext cx="3432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CMAS 2018 – Student poster winner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EDD9C8C-C7B2-C8DC-DB71-2F19A804E1B6}"/>
              </a:ext>
            </a:extLst>
          </p:cNvPr>
          <p:cNvSpPr txBox="1"/>
          <p:nvPr/>
        </p:nvSpPr>
        <p:spPr>
          <a:xfrm>
            <a:off x="426720" y="2927278"/>
            <a:ext cx="4456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CMAS Asia &amp; ABACAS – May 2018, Pequim - China</a:t>
            </a:r>
          </a:p>
        </p:txBody>
      </p:sp>
    </p:spTree>
    <p:extLst>
      <p:ext uri="{BB962C8B-B14F-4D97-AF65-F5344CB8AC3E}">
        <p14:creationId xmlns:p14="http://schemas.microsoft.com/office/powerpoint/2010/main" val="2849481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8ACCAF4-757A-80CD-68EB-41D84B225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6" r="969" b="28861"/>
          <a:stretch/>
        </p:blipFill>
        <p:spPr>
          <a:xfrm>
            <a:off x="1" y="0"/>
            <a:ext cx="4859642" cy="2016345"/>
          </a:xfrm>
          <a:prstGeom prst="rect">
            <a:avLst/>
          </a:prstGeom>
        </p:spPr>
      </p:pic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7080EC08-B855-1D2A-D2A9-4C498B578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3813"/>
            <a:ext cx="4859643" cy="314968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0B0ECF7-2513-FB33-2D0D-C4C69DBB3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30" y="355744"/>
            <a:ext cx="2113321" cy="14877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65E45E-066C-3DBB-7C11-10D8D631D8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" b="25024"/>
          <a:stretch/>
        </p:blipFill>
        <p:spPr>
          <a:xfrm>
            <a:off x="5919399" y="3597314"/>
            <a:ext cx="3021401" cy="1514732"/>
          </a:xfrm>
          <a:prstGeom prst="rect">
            <a:avLst/>
          </a:prstGeom>
        </p:spPr>
      </p:pic>
      <p:pic>
        <p:nvPicPr>
          <p:cNvPr id="12" name="Imagem 11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E286A459-2025-AE6C-B0BF-DB4E2BC69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0448" y="1281828"/>
            <a:ext cx="2203551" cy="1469034"/>
          </a:xfrm>
          <a:prstGeom prst="rect">
            <a:avLst/>
          </a:prstGeom>
        </p:spPr>
      </p:pic>
      <p:pic>
        <p:nvPicPr>
          <p:cNvPr id="14" name="Imagem 13" descr="Pessoas em frente a computador&#10;&#10;Descrição gerada automaticamente">
            <a:extLst>
              <a:ext uri="{FF2B5EF4-FFF2-40B4-BE49-F238E27FC236}">
                <a16:creationId xmlns:a16="http://schemas.microsoft.com/office/drawing/2014/main" id="{7A3FA433-D5E9-9B3F-3774-E966B3808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9130" y="2035047"/>
            <a:ext cx="2203551" cy="146903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C0D0F6-7C9F-06BF-2CC2-C6E432C39487}"/>
              </a:ext>
            </a:extLst>
          </p:cNvPr>
          <p:cNvSpPr txBox="1"/>
          <p:nvPr/>
        </p:nvSpPr>
        <p:spPr>
          <a:xfrm>
            <a:off x="7430099" y="664898"/>
            <a:ext cx="1535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CMAS  SA 2019</a:t>
            </a:r>
          </a:p>
        </p:txBody>
      </p:sp>
    </p:spTree>
    <p:extLst>
      <p:ext uri="{BB962C8B-B14F-4D97-AF65-F5344CB8AC3E}">
        <p14:creationId xmlns:p14="http://schemas.microsoft.com/office/powerpoint/2010/main" val="97888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50" dirty="0">
                <a:latin typeface="Cambria" panose="02040503050406030204" pitchFamily="18" charset="0"/>
              </a:rPr>
              <a:t>Introduction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754304" y="4837375"/>
            <a:ext cx="324036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9pPr>
          </a:lstStyle>
          <a:p>
            <a:fld id="{A0277021-7889-4DE6-A5E1-8B6410E47922}" type="slidenum">
              <a:rPr lang="en-US" sz="1200" b="0">
                <a:solidFill>
                  <a:schemeClr val="bg1"/>
                </a:solidFill>
                <a:latin typeface="+mj-lt"/>
              </a:rPr>
              <a:t>3</a:t>
            </a:fld>
            <a:endParaRPr lang="en-US" sz="12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9F607D4-C52D-8558-C9FF-FBF0430AEAA1}"/>
              </a:ext>
            </a:extLst>
          </p:cNvPr>
          <p:cNvSpPr txBox="1"/>
          <p:nvPr/>
        </p:nvSpPr>
        <p:spPr>
          <a:xfrm>
            <a:off x="321235" y="787957"/>
            <a:ext cx="8757105" cy="27614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80975" indent="-180975" algn="just">
              <a:spcBef>
                <a:spcPts val="2400"/>
              </a:spcBef>
              <a:buClr>
                <a:srgbClr val="114454"/>
              </a:buClr>
              <a:buSzPct val="100000"/>
              <a:buFont typeface="Nixie One"/>
              <a:buChar char="▪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Nixie One"/>
                <a:cs typeface="Nixie One"/>
              </a:defRPr>
            </a:lvl1pPr>
            <a:lvl2pPr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2pPr>
            <a:lvl3pPr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■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3pPr>
            <a:lvl4pPr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4pPr>
            <a:lvl5pPr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5pPr>
            <a:lvl6pPr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6pPr>
            <a:lvl7pPr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7pPr>
            <a:lvl8pPr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8pPr>
            <a:lvl9pPr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LCZ types, including different constructed and land cover types. To each LCZ is known data regarding surface properties, which can be used as input to urban canopy parameters (UCP).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mbria" panose="02040503050406030204" pitchFamily="18" charset="0"/>
                <a:sym typeface="Nixie One"/>
              </a:rPr>
              <a:t>Since WRF 4.3  version, the new version of the BEP+BEM scheme includes LCZ, Mitigation Strategies, Building Materials Permeability, and New Buildings Drag Coefficient.</a:t>
            </a:r>
            <a:endParaRPr lang="en-US" dirty="0">
              <a:latin typeface="Cambria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</a:rPr>
              <a:t>The urban schemes are expected to estimate better </a:t>
            </a:r>
            <a:r>
              <a:rPr lang="en-US" dirty="0" err="1">
                <a:latin typeface="Cambria" panose="02040503050406030204" pitchFamily="18" charset="0"/>
                <a:ea typeface="Calibri" panose="020F0502020204030204" pitchFamily="34" charset="0"/>
              </a:rPr>
              <a:t>airT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</a:rPr>
              <a:t>, WS/WD, RH, precipitation, surface temperature, and other parameters.</a:t>
            </a:r>
          </a:p>
          <a:p>
            <a:pPr>
              <a:spcBef>
                <a:spcPts val="1200"/>
              </a:spcBef>
            </a:pPr>
            <a:endParaRPr lang="en-US" dirty="0">
              <a:latin typeface="Cambria" panose="02040503050406030204" pitchFamily="18" charset="0"/>
              <a:sym typeface="Nixie One"/>
            </a:endParaRPr>
          </a:p>
          <a:p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757D3-DCF2-D0AB-14E1-4EA388D9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4560" y="3377636"/>
            <a:ext cx="2622120" cy="153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9FACF-EF92-7C8D-8CAE-F5064E9B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6679" y="3377636"/>
            <a:ext cx="2562611" cy="150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017075C-CA1F-9EB9-A84B-E13454614405}"/>
              </a:ext>
            </a:extLst>
          </p:cNvPr>
          <p:cNvSpPr txBox="1"/>
          <p:nvPr/>
        </p:nvSpPr>
        <p:spPr>
          <a:xfrm>
            <a:off x="4214550" y="4951015"/>
            <a:ext cx="1678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>
                <a:latin typeface="Cambria" panose="02040503050406030204" pitchFamily="18" charset="0"/>
              </a:rPr>
              <a:t>Source</a:t>
            </a:r>
            <a:r>
              <a:rPr lang="pt-BR" sz="1000" dirty="0">
                <a:latin typeface="Cambria" panose="02040503050406030204" pitchFamily="18" charset="0"/>
              </a:rPr>
              <a:t>: OKE </a:t>
            </a:r>
            <a:r>
              <a:rPr lang="pt-BR" sz="1000" i="1" dirty="0">
                <a:latin typeface="Cambria" panose="02040503050406030204" pitchFamily="18" charset="0"/>
              </a:rPr>
              <a:t>et al</a:t>
            </a:r>
            <a:r>
              <a:rPr lang="pt-BR" sz="1000" dirty="0">
                <a:latin typeface="Cambria" panose="02040503050406030204" pitchFamily="18" charset="0"/>
              </a:rPr>
              <a:t>., 2017</a:t>
            </a:r>
          </a:p>
        </p:txBody>
      </p:sp>
    </p:spTree>
    <p:extLst>
      <p:ext uri="{BB962C8B-B14F-4D97-AF65-F5344CB8AC3E}">
        <p14:creationId xmlns:p14="http://schemas.microsoft.com/office/powerpoint/2010/main" val="3414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50" dirty="0">
                <a:latin typeface="Cambria" panose="02040503050406030204" pitchFamily="18" charset="0"/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6C16F-9735-49A7-B38B-E8419BDF86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1234" y="1263092"/>
            <a:ext cx="8681363" cy="3848127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Case studies in Brazil by WUDAPT/LCZ applications</a:t>
            </a:r>
          </a:p>
          <a:p>
            <a:pPr>
              <a:lnSpc>
                <a:spcPct val="150000"/>
              </a:lnSpc>
              <a:buNone/>
            </a:pPr>
            <a:r>
              <a:rPr lang="en-US" sz="2000" dirty="0">
                <a:latin typeface="Cambria" panose="02040503050406030204" pitchFamily="18" charset="0"/>
              </a:rPr>
              <a:t>Papers objectives: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LcPeriod"/>
            </a:pPr>
            <a:r>
              <a:rPr lang="en-US" sz="2000" dirty="0">
                <a:latin typeface="Cambria" panose="02040503050406030204" pitchFamily="18" charset="0"/>
              </a:rPr>
              <a:t>Improve input dataset to apply in the WRF model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LcPeriod"/>
            </a:pPr>
            <a:r>
              <a:rPr lang="en-US" sz="2000" dirty="0">
                <a:latin typeface="Cambria" panose="02040503050406030204" pitchFamily="18" charset="0"/>
              </a:rPr>
              <a:t>LCZ info to apply in Air Quality Models (WRF-Chem and Munich)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LcPeriod"/>
            </a:pPr>
            <a:r>
              <a:rPr lang="en-US" sz="2000" dirty="0">
                <a:latin typeface="Cambria" panose="02040503050406030204" pitchFamily="18" charset="0"/>
              </a:rPr>
              <a:t>Urban Heat Island formation from the perspective of the LCZ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754304" y="4837375"/>
            <a:ext cx="324036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panose="020B0604020202020204" pitchFamily="34" charset="0"/>
              </a:defRPr>
            </a:lvl9pPr>
          </a:lstStyle>
          <a:p>
            <a:fld id="{A0277021-7889-4DE6-A5E1-8B6410E47922}" type="slidenum">
              <a:rPr lang="en-US" sz="1200" b="0">
                <a:solidFill>
                  <a:schemeClr val="bg1"/>
                </a:solidFill>
                <a:latin typeface="+mj-lt"/>
              </a:rPr>
              <a:t>4</a:t>
            </a:fld>
            <a:endParaRPr lang="en-US" sz="12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8835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2DDE036-D545-F680-2FD6-8C9149CE8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15" y="484747"/>
            <a:ext cx="8327465" cy="668538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</a:rPr>
              <a:t>Effect of Local Climate Zone (LCZ) Classification on Ozone Chemical Transport Model Simulation in São Paulo, Brazil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1C76C9-C156-0934-30EC-C6337EA0B2BD}"/>
              </a:ext>
            </a:extLst>
          </p:cNvPr>
          <p:cNvSpPr txBox="1"/>
          <p:nvPr/>
        </p:nvSpPr>
        <p:spPr>
          <a:xfrm>
            <a:off x="660130" y="1730683"/>
            <a:ext cx="798523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Authors: </a:t>
            </a:r>
            <a:r>
              <a:rPr lang="en-US" sz="1700" dirty="0" err="1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Dirce</a:t>
            </a:r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 Maria </a:t>
            </a:r>
            <a:r>
              <a:rPr lang="en-US" sz="1700" dirty="0" err="1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Pellegatti</a:t>
            </a:r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 Franco, Maria de Fátima Andrade, Rita Yuri </a:t>
            </a:r>
            <a:r>
              <a:rPr lang="en-US" sz="1700" dirty="0" err="1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Ynoue</a:t>
            </a:r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, Jason Ching </a:t>
            </a:r>
            <a:endParaRPr lang="pt-BR" sz="1700" dirty="0">
              <a:solidFill>
                <a:schemeClr val="tx1"/>
              </a:solidFill>
              <a:latin typeface="Cambria" panose="02040503050406030204" pitchFamily="18" charset="0"/>
              <a:cs typeface="Roboto Slab"/>
              <a:sym typeface="Roboto Slab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E7A086-01FF-9B31-CCC9-F3F351456A70}"/>
              </a:ext>
            </a:extLst>
          </p:cNvPr>
          <p:cNvSpPr txBox="1"/>
          <p:nvPr/>
        </p:nvSpPr>
        <p:spPr>
          <a:xfrm>
            <a:off x="4439856" y="4752847"/>
            <a:ext cx="3517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u="none" strike="noStrike" dirty="0">
                <a:solidFill>
                  <a:srgbClr val="0272B1"/>
                </a:solidFill>
                <a:effectLst/>
                <a:latin typeface="ElsevierSans"/>
                <a:hlinkClick r:id="rId3" tooltip="Persistent link using digital object identifier"/>
              </a:rPr>
              <a:t>https://doi.org/10.1016/j.uclim.2018.12.007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2EE276-FEDB-CE04-2AA8-8AA3D2121097}"/>
              </a:ext>
            </a:extLst>
          </p:cNvPr>
          <p:cNvSpPr txBox="1"/>
          <p:nvPr/>
        </p:nvSpPr>
        <p:spPr>
          <a:xfrm>
            <a:off x="916307" y="4800317"/>
            <a:ext cx="35171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Urban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Climate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Vol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27,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March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2019,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Pages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293-313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4C47CCB-7C53-A128-FB96-9194489ABE70}"/>
              </a:ext>
            </a:extLst>
          </p:cNvPr>
          <p:cNvSpPr txBox="1"/>
          <p:nvPr/>
        </p:nvSpPr>
        <p:spPr>
          <a:xfrm>
            <a:off x="858628" y="2923634"/>
            <a:ext cx="7098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Highlights:</a:t>
            </a:r>
          </a:p>
          <a:p>
            <a:pPr algn="ctr"/>
            <a:endParaRPr lang="en-US" sz="1800" b="0" i="0" dirty="0">
              <a:solidFill>
                <a:srgbClr val="1F1F1F"/>
              </a:solidFill>
              <a:effectLst/>
              <a:latin typeface="Cambria" panose="02040503050406030204" pitchFamily="18" charset="0"/>
            </a:endParaRPr>
          </a:p>
          <a:p>
            <a:pPr algn="l"/>
            <a:r>
              <a:rPr lang="en-US" sz="18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•Impact of different urban land cover on air quality simulations.</a:t>
            </a:r>
          </a:p>
          <a:p>
            <a:pPr algn="l"/>
            <a:r>
              <a:rPr lang="en-US" sz="18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•Better representation of surface wind with BEP-WUDAPT.</a:t>
            </a:r>
          </a:p>
        </p:txBody>
      </p:sp>
    </p:spTree>
    <p:extLst>
      <p:ext uri="{BB962C8B-B14F-4D97-AF65-F5344CB8AC3E}">
        <p14:creationId xmlns:p14="http://schemas.microsoft.com/office/powerpoint/2010/main" val="108523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9D8AA-ED54-4531-2A72-AB3BC9B4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Modeling Domains</a:t>
            </a:r>
            <a:br>
              <a:rPr lang="pt-BR" sz="2800" b="1" dirty="0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</a:br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8E0391-C232-79E6-883D-85F03143F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4"/>
          <a:stretch/>
        </p:blipFill>
        <p:spPr bwMode="auto">
          <a:xfrm>
            <a:off x="321235" y="855232"/>
            <a:ext cx="3492238" cy="392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E19289F-31EF-DE48-7654-E03C1A4D333F}"/>
              </a:ext>
            </a:extLst>
          </p:cNvPr>
          <p:cNvSpPr txBox="1"/>
          <p:nvPr/>
        </p:nvSpPr>
        <p:spPr>
          <a:xfrm>
            <a:off x="4208457" y="2965526"/>
            <a:ext cx="4786624" cy="1820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Cambria" panose="02040503050406030204" pitchFamily="18" charset="0"/>
              </a:rPr>
              <a:t>8 meteorology and ozone stations (orange)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Cambria" panose="02040503050406030204" pitchFamily="18" charset="0"/>
              </a:rPr>
              <a:t>3 meteorology stations (blue)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Cambria" panose="02040503050406030204" pitchFamily="18" charset="0"/>
              </a:rPr>
              <a:t>10 ozone stations (magenta)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Cambria" panose="02040503050406030204" pitchFamily="18" charset="0"/>
              </a:rPr>
              <a:t>ozone-sounding (black)- experimental campaign from 01 to 03 Nov 2013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8F5835-A392-DF4D-3DA5-82A13C6A2D57}"/>
              </a:ext>
            </a:extLst>
          </p:cNvPr>
          <p:cNvSpPr txBox="1"/>
          <p:nvPr/>
        </p:nvSpPr>
        <p:spPr>
          <a:xfrm>
            <a:off x="4231819" y="2771725"/>
            <a:ext cx="4786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Roboto Slab"/>
                <a:sym typeface="Roboto Slab"/>
              </a:rPr>
              <a:t>Network Air Quality and Meteorological Stations</a:t>
            </a:r>
            <a:endParaRPr lang="pt-BR" sz="1600" dirty="0"/>
          </a:p>
        </p:txBody>
      </p:sp>
      <p:pic>
        <p:nvPicPr>
          <p:cNvPr id="8" name="Imagem 7" descr="Retângulo&#10;&#10;Descrição gerada automaticamente com confiança baixa">
            <a:extLst>
              <a:ext uri="{FF2B5EF4-FFF2-40B4-BE49-F238E27FC236}">
                <a16:creationId xmlns:a16="http://schemas.microsoft.com/office/drawing/2014/main" id="{17AB61B2-3D1A-C3D2-1214-0B63368F5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401" y="1577087"/>
            <a:ext cx="5074680" cy="85502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6840CBE-A149-2409-49C3-3FC3D008303C}"/>
              </a:ext>
            </a:extLst>
          </p:cNvPr>
          <p:cNvSpPr txBox="1"/>
          <p:nvPr/>
        </p:nvSpPr>
        <p:spPr>
          <a:xfrm>
            <a:off x="4417067" y="4835723"/>
            <a:ext cx="3517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u="none" strike="noStrike" dirty="0">
                <a:solidFill>
                  <a:srgbClr val="0272B1"/>
                </a:solidFill>
                <a:effectLst/>
                <a:latin typeface="ElsevierSans"/>
                <a:hlinkClick r:id="rId5" tooltip="Persistent link using digital object identifier"/>
              </a:rPr>
              <a:t>https://doi.org/10.1016/j.uclim.2018.12.007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02FAE8-52CF-2659-F8D7-AB7874491B60}"/>
              </a:ext>
            </a:extLst>
          </p:cNvPr>
          <p:cNvSpPr txBox="1"/>
          <p:nvPr/>
        </p:nvSpPr>
        <p:spPr>
          <a:xfrm>
            <a:off x="893518" y="4883193"/>
            <a:ext cx="35171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Urban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Climate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Vol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27,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March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2019,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Pages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293-313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90F342-3CE1-7609-899C-5968F87C00F0}"/>
              </a:ext>
            </a:extLst>
          </p:cNvPr>
          <p:cNvSpPr txBox="1"/>
          <p:nvPr/>
        </p:nvSpPr>
        <p:spPr>
          <a:xfrm>
            <a:off x="5081061" y="1219713"/>
            <a:ext cx="2753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Cambria" panose="02040503050406030204" pitchFamily="18" charset="0"/>
              </a:rPr>
              <a:t>WRF-</a:t>
            </a:r>
            <a:r>
              <a:rPr lang="pt-BR" dirty="0" err="1">
                <a:latin typeface="Cambria" panose="02040503050406030204" pitchFamily="18" charset="0"/>
              </a:rPr>
              <a:t>Chem</a:t>
            </a:r>
            <a:r>
              <a:rPr lang="pt-BR" dirty="0">
                <a:latin typeface="Cambria" panose="02040503050406030204" pitchFamily="18" charset="0"/>
              </a:rPr>
              <a:t> </a:t>
            </a:r>
            <a:r>
              <a:rPr lang="pt-BR" dirty="0" err="1">
                <a:latin typeface="Cambria" panose="02040503050406030204" pitchFamily="18" charset="0"/>
              </a:rPr>
              <a:t>Version</a:t>
            </a:r>
            <a:r>
              <a:rPr lang="pt-BR" dirty="0">
                <a:latin typeface="Cambria" panose="02040503050406030204" pitchFamily="18" charset="0"/>
              </a:rPr>
              <a:t> 3.7.1 </a:t>
            </a:r>
          </a:p>
        </p:txBody>
      </p:sp>
    </p:spTree>
    <p:extLst>
      <p:ext uri="{BB962C8B-B14F-4D97-AF65-F5344CB8AC3E}">
        <p14:creationId xmlns:p14="http://schemas.microsoft.com/office/powerpoint/2010/main" val="411714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abela&#10;&#10;Descrição gerada automaticamente">
            <a:extLst>
              <a:ext uri="{FF2B5EF4-FFF2-40B4-BE49-F238E27FC236}">
                <a16:creationId xmlns:a16="http://schemas.microsoft.com/office/drawing/2014/main" id="{B9883DAE-2FCC-44BC-882B-4D891997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04965"/>
            <a:ext cx="7772400" cy="244432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E030172-7CD1-B97B-3F23-4866A71F1B3C}"/>
              </a:ext>
            </a:extLst>
          </p:cNvPr>
          <p:cNvSpPr txBox="1">
            <a:spLocks/>
          </p:cNvSpPr>
          <p:nvPr/>
        </p:nvSpPr>
        <p:spPr>
          <a:xfrm>
            <a:off x="321235" y="539870"/>
            <a:ext cx="8327465" cy="668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2600" b="1" i="0" u="none" strike="noStrike" cap="none">
                <a:solidFill>
                  <a:schemeClr val="tx1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800" dirty="0">
                <a:latin typeface="Cambria" panose="02040503050406030204" pitchFamily="18" charset="0"/>
              </a:rPr>
              <a:t>Modeling </a:t>
            </a:r>
            <a:r>
              <a:rPr lang="pt-BR" sz="2800" dirty="0" err="1">
                <a:latin typeface="Cambria" panose="02040503050406030204" pitchFamily="18" charset="0"/>
              </a:rPr>
              <a:t>Physical</a:t>
            </a:r>
            <a:r>
              <a:rPr lang="pt-BR" sz="2800" dirty="0">
                <a:latin typeface="Cambria" panose="02040503050406030204" pitchFamily="18" charset="0"/>
              </a:rPr>
              <a:t> </a:t>
            </a:r>
            <a:r>
              <a:rPr lang="pt-BR" sz="2800" dirty="0" err="1">
                <a:latin typeface="Cambria" panose="02040503050406030204" pitchFamily="18" charset="0"/>
              </a:rPr>
              <a:t>Parametrizations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784093-F500-220F-47DE-F5DE27DB000A}"/>
              </a:ext>
            </a:extLst>
          </p:cNvPr>
          <p:cNvSpPr txBox="1"/>
          <p:nvPr/>
        </p:nvSpPr>
        <p:spPr>
          <a:xfrm>
            <a:off x="4439856" y="4752847"/>
            <a:ext cx="3517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u="none" strike="noStrike" dirty="0">
                <a:solidFill>
                  <a:srgbClr val="0272B1"/>
                </a:solidFill>
                <a:effectLst/>
                <a:latin typeface="ElsevierSans"/>
                <a:hlinkClick r:id="rId4" tooltip="Persistent link using digital object identifier"/>
              </a:rPr>
              <a:t>https://doi.org/10.1016/j.uclim.2018.12.007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024CA0B-F764-4309-3947-02550A0FB1FD}"/>
              </a:ext>
            </a:extLst>
          </p:cNvPr>
          <p:cNvSpPr txBox="1"/>
          <p:nvPr/>
        </p:nvSpPr>
        <p:spPr>
          <a:xfrm>
            <a:off x="916307" y="4800317"/>
            <a:ext cx="35171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Urban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Climate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Vol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27,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March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2019,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Pages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293-313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3C51A54-69DC-44DC-8B31-E7FA88A221E4}"/>
              </a:ext>
            </a:extLst>
          </p:cNvPr>
          <p:cNvGrpSpPr/>
          <p:nvPr/>
        </p:nvGrpSpPr>
        <p:grpSpPr>
          <a:xfrm>
            <a:off x="770806" y="3379796"/>
            <a:ext cx="8149674" cy="738664"/>
            <a:chOff x="770806" y="3379796"/>
            <a:chExt cx="8149674" cy="738664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8A65C50-0A3C-139D-2639-277859F5527B}"/>
                </a:ext>
              </a:extLst>
            </p:cNvPr>
            <p:cNvSpPr txBox="1"/>
            <p:nvPr/>
          </p:nvSpPr>
          <p:spPr>
            <a:xfrm>
              <a:off x="770806" y="3379796"/>
              <a:ext cx="8149674" cy="738664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B9D3ADB-D444-E8DF-B1D5-FBEB9A5E4F95}"/>
                </a:ext>
              </a:extLst>
            </p:cNvPr>
            <p:cNvSpPr txBox="1"/>
            <p:nvPr/>
          </p:nvSpPr>
          <p:spPr>
            <a:xfrm>
              <a:off x="4433463" y="3749128"/>
              <a:ext cx="437525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latin typeface="Cambria" panose="02040503050406030204" pitchFamily="18" charset="0"/>
                </a:rPr>
                <a:t>off (default) </a:t>
              </a:r>
              <a:r>
                <a:rPr lang="pt-BR" sz="1000" dirty="0" err="1">
                  <a:latin typeface="Cambria" panose="02040503050406030204" pitchFamily="18" charset="0"/>
                </a:rPr>
                <a:t>and</a:t>
              </a:r>
              <a:r>
                <a:rPr lang="pt-BR" sz="1000" dirty="0">
                  <a:latin typeface="Cambria" panose="02040503050406030204" pitchFamily="18" charset="0"/>
                </a:rPr>
                <a:t> </a:t>
              </a:r>
              <a:r>
                <a:rPr lang="pt-BR" sz="1000" dirty="0" err="1">
                  <a:latin typeface="Cambria" panose="02040503050406030204" pitchFamily="18" charset="0"/>
                </a:rPr>
                <a:t>multi-layer</a:t>
              </a:r>
              <a:r>
                <a:rPr lang="pt-BR" sz="1000" dirty="0">
                  <a:latin typeface="Cambria" panose="02040503050406030204" pitchFamily="18" charset="0"/>
                </a:rPr>
                <a:t> Building </a:t>
              </a:r>
              <a:r>
                <a:rPr lang="pt-BR" sz="1000" dirty="0" err="1">
                  <a:latin typeface="Cambria" panose="02040503050406030204" pitchFamily="18" charset="0"/>
                </a:rPr>
                <a:t>Environment</a:t>
              </a:r>
              <a:r>
                <a:rPr lang="pt-BR" sz="1000" dirty="0">
                  <a:latin typeface="Cambria" panose="02040503050406030204" pitchFamily="18" charset="0"/>
                </a:rPr>
                <a:t> </a:t>
              </a:r>
              <a:r>
                <a:rPr lang="pt-BR" sz="1000" dirty="0" err="1">
                  <a:latin typeface="Cambria" panose="02040503050406030204" pitchFamily="18" charset="0"/>
                </a:rPr>
                <a:t>Parameterization</a:t>
              </a:r>
              <a:r>
                <a:rPr lang="pt-BR" sz="1000" dirty="0">
                  <a:latin typeface="Cambria" panose="02040503050406030204" pitchFamily="18" charset="0"/>
                </a:rPr>
                <a:t> (BEP) 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5A21ED2-2587-05E5-D4CA-AE8BBBA33E3A}"/>
              </a:ext>
            </a:extLst>
          </p:cNvPr>
          <p:cNvSpPr txBox="1"/>
          <p:nvPr/>
        </p:nvSpPr>
        <p:spPr>
          <a:xfrm>
            <a:off x="2531165" y="1843088"/>
            <a:ext cx="1762539" cy="2333740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85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7E3C5C4-02F0-9F1D-73A4-5F05F46815A4}"/>
              </a:ext>
            </a:extLst>
          </p:cNvPr>
          <p:cNvSpPr txBox="1"/>
          <p:nvPr/>
        </p:nvSpPr>
        <p:spPr>
          <a:xfrm>
            <a:off x="333375" y="211467"/>
            <a:ext cx="8877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buSzPct val="100000"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Roboto Slab"/>
                <a:sym typeface="Roboto Slab"/>
              </a:rPr>
              <a:t>Local Climate Zone WUDAPT level “0” classification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9186AC8-235E-1093-6451-89B1C877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8" y="704774"/>
            <a:ext cx="6512561" cy="374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997DEA2-4D9E-6CC5-9FAF-306754E26116}"/>
              </a:ext>
            </a:extLst>
          </p:cNvPr>
          <p:cNvSpPr txBox="1"/>
          <p:nvPr/>
        </p:nvSpPr>
        <p:spPr>
          <a:xfrm>
            <a:off x="4773229" y="4819031"/>
            <a:ext cx="3517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u="none" strike="noStrike" dirty="0">
                <a:solidFill>
                  <a:srgbClr val="0272B1"/>
                </a:solidFill>
                <a:effectLst/>
                <a:latin typeface="ElsevierSans"/>
                <a:hlinkClick r:id="rId3" tooltip="Persistent link using digital object identifier"/>
              </a:rPr>
              <a:t>https://doi.org/10.1016/j.uclim.2018.12.007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BD3BA7-E5F2-2925-92BF-5C2B52031536}"/>
              </a:ext>
            </a:extLst>
          </p:cNvPr>
          <p:cNvSpPr txBox="1"/>
          <p:nvPr/>
        </p:nvSpPr>
        <p:spPr>
          <a:xfrm>
            <a:off x="1249680" y="4866501"/>
            <a:ext cx="35171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Urban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Climate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Vol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27,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March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2019,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Pages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293-313</a:t>
            </a:r>
          </a:p>
        </p:txBody>
      </p:sp>
      <p:pic>
        <p:nvPicPr>
          <p:cNvPr id="4" name="Imagem 3" descr="Tela de computador com jogo&#10;&#10;Descrição gerada automaticamente">
            <a:extLst>
              <a:ext uri="{FF2B5EF4-FFF2-40B4-BE49-F238E27FC236}">
                <a16:creationId xmlns:a16="http://schemas.microsoft.com/office/drawing/2014/main" id="{5D7F6FC4-8766-6DBB-1422-BBAC4B5A3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43" t="10479" r="23893" b="15585"/>
          <a:stretch/>
        </p:blipFill>
        <p:spPr>
          <a:xfrm>
            <a:off x="4633137" y="796242"/>
            <a:ext cx="4084144" cy="39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0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7E3C5C4-02F0-9F1D-73A4-5F05F46815A4}"/>
              </a:ext>
            </a:extLst>
          </p:cNvPr>
          <p:cNvSpPr txBox="1"/>
          <p:nvPr/>
        </p:nvSpPr>
        <p:spPr>
          <a:xfrm>
            <a:off x="390525" y="68592"/>
            <a:ext cx="88773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Roboto Slab"/>
                <a:sym typeface="Roboto Slab"/>
              </a:rPr>
              <a:t>Land use configuration used in the simulations for USGS (left), WUDAPT (right)</a:t>
            </a:r>
          </a:p>
          <a:p>
            <a:pPr>
              <a:buClr>
                <a:srgbClr val="FFFFFF"/>
              </a:buClr>
              <a:buSzPct val="100000"/>
            </a:pPr>
            <a:endParaRPr lang="en-US" sz="3200" b="1" dirty="0">
              <a:solidFill>
                <a:schemeClr val="tx1"/>
              </a:solidFill>
              <a:latin typeface="+mj-lt"/>
              <a:cs typeface="Roboto Slab"/>
              <a:sym typeface="Roboto Slab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124A67-237A-9870-B470-03B54E12D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80" y="925980"/>
            <a:ext cx="6635568" cy="38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07597A6-5874-750F-FA95-44330D327B2F}"/>
              </a:ext>
            </a:extLst>
          </p:cNvPr>
          <p:cNvSpPr txBox="1"/>
          <p:nvPr/>
        </p:nvSpPr>
        <p:spPr>
          <a:xfrm>
            <a:off x="4578393" y="4819031"/>
            <a:ext cx="3517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u="none" strike="noStrike" dirty="0">
                <a:solidFill>
                  <a:srgbClr val="0272B1"/>
                </a:solidFill>
                <a:effectLst/>
                <a:latin typeface="ElsevierSans"/>
                <a:hlinkClick r:id="rId3" tooltip="Persistent link using digital object identifier"/>
              </a:rPr>
              <a:t>https://doi.org/10.1016/j.uclim.2018.12.007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A58131-BB0B-142A-AB6D-E556381B11BB}"/>
              </a:ext>
            </a:extLst>
          </p:cNvPr>
          <p:cNvSpPr txBox="1"/>
          <p:nvPr/>
        </p:nvSpPr>
        <p:spPr>
          <a:xfrm>
            <a:off x="1054844" y="4866501"/>
            <a:ext cx="35171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Urban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Climate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Vol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27,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March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2019, </a:t>
            </a:r>
            <a:r>
              <a:rPr lang="pt-BR" sz="1200" b="0" i="0" dirty="0" err="1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Pages</a:t>
            </a:r>
            <a:r>
              <a:rPr lang="pt-BR" sz="1200" b="0" i="0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293-313</a:t>
            </a:r>
          </a:p>
        </p:txBody>
      </p:sp>
    </p:spTree>
    <p:extLst>
      <p:ext uri="{BB962C8B-B14F-4D97-AF65-F5344CB8AC3E}">
        <p14:creationId xmlns:p14="http://schemas.microsoft.com/office/powerpoint/2010/main" val="1094843809"/>
      </p:ext>
    </p:extLst>
  </p:cSld>
  <p:clrMapOvr>
    <a:masterClrMapping/>
  </p:clrMapOvr>
</p:sld>
</file>

<file path=ppt/theme/theme1.xml><?xml version="1.0" encoding="utf-8"?>
<a:theme xmlns:a="http://schemas.openxmlformats.org/drawingml/2006/main" name="Warwick template">
  <a:themeElements>
    <a:clrScheme name="GPAM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C8102E"/>
      </a:accent1>
      <a:accent2>
        <a:srgbClr val="D24754"/>
      </a:accent2>
      <a:accent3>
        <a:srgbClr val="DE817A"/>
      </a:accent3>
      <a:accent4>
        <a:srgbClr val="B62C39"/>
      </a:accent4>
      <a:accent5>
        <a:srgbClr val="A80002"/>
      </a:accent5>
      <a:accent6>
        <a:srgbClr val="EC1438"/>
      </a:accent6>
      <a:hlink>
        <a:srgbClr val="00B0F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5863</TotalTime>
  <Words>2052</Words>
  <Application>Microsoft Macintosh PowerPoint</Application>
  <PresentationFormat>Apresentação na tela (16:9)</PresentationFormat>
  <Paragraphs>174</Paragraphs>
  <Slides>26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26</vt:i4>
      </vt:variant>
    </vt:vector>
  </HeadingPairs>
  <TitlesOfParts>
    <vt:vector size="41" baseType="lpstr">
      <vt:lpstr>Nixie One</vt:lpstr>
      <vt:lpstr>ElsevierGulliver</vt:lpstr>
      <vt:lpstr>Calibri Light</vt:lpstr>
      <vt:lpstr>ArialMT</vt:lpstr>
      <vt:lpstr>Calibri</vt:lpstr>
      <vt:lpstr>Wingdings</vt:lpstr>
      <vt:lpstr>Cambria</vt:lpstr>
      <vt:lpstr>ElsevierSans</vt:lpstr>
      <vt:lpstr>Times New Roman</vt:lpstr>
      <vt:lpstr>Impact</vt:lpstr>
      <vt:lpstr>Arial</vt:lpstr>
      <vt:lpstr>Roboto Slab</vt:lpstr>
      <vt:lpstr>Open Sans</vt:lpstr>
      <vt:lpstr>Warwick template</vt:lpstr>
      <vt:lpstr>Personalizar design</vt:lpstr>
      <vt:lpstr>  Enhancing Urban Canopy Features and Air Quality: WUDAPT Implementation Studies in Brazil  </vt:lpstr>
      <vt:lpstr>Introduction</vt:lpstr>
      <vt:lpstr>Introduction</vt:lpstr>
      <vt:lpstr>Objective</vt:lpstr>
      <vt:lpstr>Effect of Local Climate Zone (LCZ) Classification on Ozone Chemical Transport Model Simulation in São Paulo, Brazil</vt:lpstr>
      <vt:lpstr>Modeling Domains </vt:lpstr>
      <vt:lpstr>Apresentação do PowerPoint</vt:lpstr>
      <vt:lpstr>Apresentação do PowerPoint</vt:lpstr>
      <vt:lpstr>Apresentação do PowerPoint</vt:lpstr>
      <vt:lpstr>Apresentação do PowerPoint</vt:lpstr>
      <vt:lpstr>The main reason for the BEP-WUDAPT simulated O3 lower than the USGS at peak times may be the shadowing and radiative trapping effects in street canyons from the BEP parameterization. </vt:lpstr>
      <vt:lpstr>Simulation of O3 and NOx in São Paulo Street Urban Canyons with VEIN (v0.2.2) and MUNICH (v1.0)</vt:lpstr>
      <vt:lpstr>Methodology: WRF Domains</vt:lpstr>
      <vt:lpstr>MUNICH input data</vt:lpstr>
      <vt:lpstr>Apresentação do PowerPoint</vt:lpstr>
      <vt:lpstr>MUNICH RESULTS</vt:lpstr>
      <vt:lpstr>Improving The WRF Model Performance By Using The Local Climate Zones Approach Integrated With Mapbiomass Land Surface Data For São Paulo, Brazil </vt:lpstr>
      <vt:lpstr>Apresentação do PowerPoint</vt:lpstr>
      <vt:lpstr>Apresentação do PowerPoint</vt:lpstr>
      <vt:lpstr>Apresentação do PowerPoint</vt:lpstr>
      <vt:lpstr>Apresentação do PowerPoint</vt:lpstr>
      <vt:lpstr>Finds</vt:lpstr>
      <vt:lpstr>Remarks </vt:lpstr>
      <vt:lpstr>Special Thanks!</vt:lpstr>
      <vt:lpstr>Memories with Adel Hanna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rizzieri</dc:creator>
  <cp:lastModifiedBy>Soraia Frahia</cp:lastModifiedBy>
  <cp:revision>228</cp:revision>
  <dcterms:modified xsi:type="dcterms:W3CDTF">2023-10-18T14:09:03Z</dcterms:modified>
</cp:coreProperties>
</file>